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354" r:id="rId2"/>
    <p:sldId id="759" r:id="rId3"/>
    <p:sldId id="730" r:id="rId4"/>
    <p:sldId id="732" r:id="rId5"/>
    <p:sldId id="733" r:id="rId6"/>
    <p:sldId id="772" r:id="rId7"/>
    <p:sldId id="773" r:id="rId8"/>
    <p:sldId id="736" r:id="rId9"/>
    <p:sldId id="774" r:id="rId10"/>
    <p:sldId id="738" r:id="rId11"/>
    <p:sldId id="739" r:id="rId12"/>
    <p:sldId id="740" r:id="rId13"/>
    <p:sldId id="742" r:id="rId14"/>
    <p:sldId id="752" r:id="rId15"/>
    <p:sldId id="743" r:id="rId16"/>
    <p:sldId id="753" r:id="rId17"/>
    <p:sldId id="754" r:id="rId18"/>
    <p:sldId id="775" r:id="rId19"/>
    <p:sldId id="776" r:id="rId20"/>
    <p:sldId id="777" r:id="rId21"/>
    <p:sldId id="778" r:id="rId22"/>
    <p:sldId id="779" r:id="rId23"/>
    <p:sldId id="780" r:id="rId24"/>
    <p:sldId id="781" r:id="rId25"/>
    <p:sldId id="782" r:id="rId26"/>
    <p:sldId id="783" r:id="rId27"/>
    <p:sldId id="784" r:id="rId28"/>
    <p:sldId id="785" r:id="rId29"/>
    <p:sldId id="758" r:id="rId30"/>
    <p:sldId id="786" r:id="rId31"/>
    <p:sldId id="764" r:id="rId32"/>
    <p:sldId id="765" r:id="rId33"/>
    <p:sldId id="766" r:id="rId34"/>
    <p:sldId id="767" r:id="rId35"/>
    <p:sldId id="768" r:id="rId36"/>
    <p:sldId id="769" r:id="rId37"/>
    <p:sldId id="770" r:id="rId38"/>
    <p:sldId id="787" r:id="rId39"/>
    <p:sldId id="771" r:id="rId40"/>
    <p:sldId id="751" r:id="rId41"/>
    <p:sldId id="763" r:id="rId42"/>
    <p:sldId id="741" r:id="rId43"/>
    <p:sldId id="762" r:id="rId44"/>
    <p:sldId id="760" r:id="rId45"/>
    <p:sldId id="761" r:id="rId46"/>
    <p:sldId id="289" r:id="rId47"/>
  </p:sldIdLst>
  <p:sldSz cx="12188825"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7D"/>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9" autoAdjust="0"/>
    <p:restoredTop sz="70035" autoAdjust="0"/>
  </p:normalViewPr>
  <p:slideViewPr>
    <p:cSldViewPr>
      <p:cViewPr varScale="1">
        <p:scale>
          <a:sx n="65" d="100"/>
          <a:sy n="65" d="100"/>
        </p:scale>
        <p:origin x="1648" y="200"/>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86" d="100"/>
          <a:sy n="86" d="100"/>
        </p:scale>
        <p:origin x="-309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dirty="0">
                <a:latin typeface="+mn-lt"/>
                <a:cs typeface="Arial" pitchFamily="34" charset="0"/>
              </a:rPr>
              <a:t>Steps to create a lookup</a:t>
            </a:r>
            <a:r>
              <a:rPr lang="en-US" sz="1100" baseline="0" dirty="0">
                <a:latin typeface="+mn-lt"/>
                <a:cs typeface="Arial" pitchFamily="34" charset="0"/>
              </a:rPr>
              <a:t> table:</a:t>
            </a:r>
          </a:p>
          <a:p>
            <a:pPr marL="457200" lvl="1" indent="-228600">
              <a:buFont typeface="+mj-lt"/>
              <a:buAutoNum type="arabicPeriod"/>
            </a:pPr>
            <a:r>
              <a:rPr lang="en-US" sz="1100" dirty="0">
                <a:latin typeface="+mn-lt"/>
                <a:cs typeface="Arial" pitchFamily="34" charset="0"/>
              </a:rPr>
              <a:t>From the object selection pane, select the table for which you want to create a lookup table. In the detail pane: </a:t>
            </a:r>
            <a:r>
              <a:rPr lang="en-US" sz="1100" b="0" dirty="0">
                <a:latin typeface="+mn-lt"/>
                <a:cs typeface="Arial" pitchFamily="34" charset="0"/>
              </a:rPr>
              <a:t>Click the </a:t>
            </a:r>
            <a:r>
              <a:rPr lang="en-US" sz="1100" b="1" dirty="0">
                <a:latin typeface="+mn-lt"/>
                <a:cs typeface="Arial" pitchFamily="34" charset="0"/>
              </a:rPr>
              <a:t>Create Lookup Table </a:t>
            </a:r>
            <a:r>
              <a:rPr lang="en-US" sz="1100" b="0" dirty="0">
                <a:latin typeface="+mn-lt"/>
                <a:cs typeface="Arial" pitchFamily="34" charset="0"/>
              </a:rPr>
              <a:t>button. In the slide example, you select the EBA_DEMO_IR_PROJECTS table.</a:t>
            </a:r>
          </a:p>
          <a:p>
            <a:pPr marL="457200" lvl="1" indent="-228600">
              <a:buFont typeface="+mj-lt"/>
              <a:buAutoNum type="arabicPeriod"/>
            </a:pPr>
            <a:r>
              <a:rPr lang="en-US" sz="1100" b="0" dirty="0">
                <a:latin typeface="+mn-lt"/>
                <a:cs typeface="Arial" pitchFamily="34" charset="0"/>
              </a:rPr>
              <a:t>Select the column that you want to use to create the lookup table. Click</a:t>
            </a:r>
            <a:r>
              <a:rPr lang="en-US" sz="1100" b="1" dirty="0">
                <a:latin typeface="+mn-lt"/>
                <a:cs typeface="Arial" pitchFamily="34" charset="0"/>
              </a:rPr>
              <a:t> Next. </a:t>
            </a:r>
            <a:r>
              <a:rPr lang="en-US" sz="1100" b="0" dirty="0">
                <a:latin typeface="+mn-lt"/>
                <a:cs typeface="Arial" pitchFamily="34" charset="0"/>
              </a:rPr>
              <a:t>In the slide example, you select STATUS.</a:t>
            </a:r>
          </a:p>
          <a:p>
            <a:endParaRPr lang="en-US"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342900" lvl="1" indent="-228600">
              <a:buFont typeface="+mj-lt"/>
              <a:buAutoNum type="arabicPeriod" startAt="3"/>
            </a:pPr>
            <a:r>
              <a:rPr lang="en-US" sz="1100" b="0" dirty="0">
                <a:latin typeface="+mn-lt"/>
                <a:cs typeface="Arial" pitchFamily="34" charset="0"/>
              </a:rPr>
              <a:t>Change the name of the lookup table or sequence (optional step). Click </a:t>
            </a:r>
            <a:r>
              <a:rPr lang="en-US" sz="1100" b="1" dirty="0">
                <a:latin typeface="+mn-lt"/>
                <a:cs typeface="Arial" pitchFamily="34" charset="0"/>
              </a:rPr>
              <a:t>Next</a:t>
            </a:r>
            <a:r>
              <a:rPr lang="en-US" sz="1100" b="0" dirty="0">
                <a:latin typeface="+mn-lt"/>
                <a:cs typeface="Arial" pitchFamily="34" charset="0"/>
              </a:rPr>
              <a:t>.</a:t>
            </a:r>
          </a:p>
          <a:p>
            <a:pPr marL="342900" lvl="1" indent="-228600">
              <a:buFont typeface="+mj-lt"/>
              <a:buAutoNum type="arabicPeriod" startAt="3"/>
            </a:pPr>
            <a:r>
              <a:rPr lang="en-US" sz="1100" b="0" dirty="0">
                <a:latin typeface="+mn-lt"/>
                <a:cs typeface="Arial" pitchFamily="34" charset="0"/>
              </a:rPr>
              <a:t>Click</a:t>
            </a:r>
            <a:r>
              <a:rPr lang="en-US" sz="1100" b="1" dirty="0">
                <a:latin typeface="+mn-lt"/>
                <a:cs typeface="Arial" pitchFamily="34" charset="0"/>
              </a:rPr>
              <a:t> Create Lookup Table</a:t>
            </a:r>
            <a:r>
              <a:rPr lang="en-US" sz="1100" b="0" dirty="0">
                <a:latin typeface="+mn-lt"/>
                <a:cs typeface="Arial" pitchFamily="34" charset="0"/>
              </a:rPr>
              <a:t>.</a:t>
            </a:r>
          </a:p>
          <a:p>
            <a:endParaRPr lang="en-US"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dirty="0">
                <a:latin typeface="+mn-lt"/>
                <a:cs typeface="Arial" pitchFamily="34" charset="0"/>
              </a:rPr>
              <a:t>You use SQL Commands to create, edit, view, run, and delete database objects. A SQL command can contain SQL statements or PL/SQL blocks. The SQL Commands home page is divided into two sections: a command editor and a display pane. You use the command editor to execute SQL commands and the display pane to view output, saved command lists, and history lists.</a:t>
            </a:r>
            <a:br>
              <a:rPr lang="en-US" sz="1100" dirty="0">
                <a:latin typeface="+mn-lt"/>
                <a:cs typeface="Arial" pitchFamily="34" charset="0"/>
              </a:rPr>
            </a:br>
            <a:r>
              <a:rPr lang="en-US" sz="1100" dirty="0">
                <a:latin typeface="+mn-lt"/>
                <a:cs typeface="Arial" pitchFamily="34" charset="0"/>
              </a:rPr>
              <a:t>The graphic shows a SQL Command is executed and results are displayed in the display pane.</a:t>
            </a:r>
            <a:br>
              <a:rPr lang="en-US" sz="1100" dirty="0">
                <a:latin typeface="+mn-lt"/>
                <a:cs typeface="Arial" pitchFamily="34" charset="0"/>
              </a:rPr>
            </a:br>
            <a:r>
              <a:rPr lang="en-US" sz="1100" dirty="0">
                <a:latin typeface="+mn-lt"/>
                <a:cs typeface="Arial" pitchFamily="34" charset="0"/>
              </a:rPr>
              <a:t>To execute a SQL command:</a:t>
            </a:r>
          </a:p>
          <a:p>
            <a:pPr marL="342900" lvl="1" indent="-228600">
              <a:buFont typeface="+mj-lt"/>
              <a:buAutoNum type="arabicPeriod"/>
            </a:pPr>
            <a:r>
              <a:rPr lang="en-US" sz="1100" b="0" dirty="0">
                <a:latin typeface="+mn-lt"/>
                <a:cs typeface="Arial" pitchFamily="34" charset="0"/>
              </a:rPr>
              <a:t>Select</a:t>
            </a:r>
            <a:r>
              <a:rPr lang="en-US" sz="1100" b="1" dirty="0">
                <a:latin typeface="+mn-lt"/>
                <a:cs typeface="Arial" pitchFamily="34" charset="0"/>
              </a:rPr>
              <a:t> SQL Workshop &gt; SQL Commands</a:t>
            </a:r>
          </a:p>
          <a:p>
            <a:pPr marL="342900" lvl="1" indent="-228600">
              <a:buFont typeface="+mj-lt"/>
              <a:buAutoNum type="arabicPeriod"/>
            </a:pPr>
            <a:r>
              <a:rPr lang="en-US" sz="1100" b="0" dirty="0">
                <a:latin typeface="+mn-lt"/>
                <a:cs typeface="Arial" pitchFamily="34" charset="0"/>
              </a:rPr>
              <a:t>Enter the SQL or PL/SQL statement in the command editor</a:t>
            </a:r>
          </a:p>
          <a:p>
            <a:pPr marL="342900" lvl="1" indent="-228600">
              <a:buFont typeface="+mj-lt"/>
              <a:buAutoNum type="arabicPeriod"/>
            </a:pPr>
            <a:r>
              <a:rPr lang="en-US" sz="1100" b="0" dirty="0">
                <a:latin typeface="+mn-lt"/>
                <a:cs typeface="Arial" pitchFamily="34" charset="0"/>
              </a:rPr>
              <a:t>Click the </a:t>
            </a:r>
            <a:r>
              <a:rPr lang="en-US" sz="1100" b="1" dirty="0">
                <a:latin typeface="+mn-lt"/>
                <a:cs typeface="Arial" pitchFamily="34" charset="0"/>
              </a:rPr>
              <a:t>Run </a:t>
            </a:r>
            <a:r>
              <a:rPr lang="en-US" sz="1100" b="0" dirty="0">
                <a:latin typeface="+mn-lt"/>
                <a:cs typeface="Arial" pitchFamily="34" charset="0"/>
              </a:rPr>
              <a:t>button</a:t>
            </a:r>
          </a:p>
          <a:p>
            <a:pPr marL="342900" lvl="1" indent="-228600">
              <a:buFont typeface="+mj-lt"/>
              <a:buAutoNum type="arabicPeriod"/>
            </a:pPr>
            <a:r>
              <a:rPr lang="en-US" sz="1100" b="0" dirty="0">
                <a:latin typeface="+mn-lt"/>
                <a:cs typeface="Arial" pitchFamily="34" charset="0"/>
              </a:rPr>
              <a:t>View the output on the Results tab of the display pane</a:t>
            </a:r>
          </a:p>
          <a:p>
            <a:pPr marL="342900" lvl="1" indent="-228600">
              <a:buFont typeface="+mj-lt"/>
              <a:buAutoNum type="arabicPeriod"/>
            </a:pPr>
            <a:r>
              <a:rPr lang="en-US" sz="1100" b="0" dirty="0">
                <a:latin typeface="+mn-lt"/>
                <a:cs typeface="Arial" pitchFamily="34" charset="0"/>
              </a:rPr>
              <a:t>Click the </a:t>
            </a:r>
            <a:r>
              <a:rPr lang="en-US" sz="1100" b="1" dirty="0">
                <a:latin typeface="+mn-lt"/>
                <a:cs typeface="Arial" pitchFamily="34" charset="0"/>
              </a:rPr>
              <a:t>Download </a:t>
            </a:r>
            <a:r>
              <a:rPr lang="en-US" sz="1100" b="0" dirty="0">
                <a:latin typeface="+mn-lt"/>
                <a:cs typeface="Arial" pitchFamily="34" charset="0"/>
              </a:rPr>
              <a:t>link to export the results of the query to a spreadsheet (optional step)</a:t>
            </a:r>
          </a:p>
          <a:p>
            <a:pPr marL="342900" lvl="1" indent="-228600">
              <a:buFont typeface="+mj-lt"/>
              <a:buAutoNum type="arabicPeriod"/>
            </a:pPr>
            <a:endParaRPr lang="en-US" sz="1100" dirty="0">
              <a:latin typeface="+mn-lt"/>
              <a:cs typeface="Arial" pitchFamily="34" charset="0"/>
            </a:endParaRPr>
          </a:p>
          <a:p>
            <a:endParaRPr lang="en-US" sz="1100" dirty="0">
              <a:latin typeface="+mn-lt"/>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dirty="0">
                <a:latin typeface="+mn-lt"/>
                <a:cs typeface="Arial" pitchFamily="34" charset="0"/>
              </a:rPr>
              <a:t>You use SQL Scripts to create, edit, view, run, and delete script files. The slide shows steps involved in creating and running a SQL script.</a:t>
            </a:r>
          </a:p>
          <a:p>
            <a:pPr marL="457200" lvl="1" indent="-228600">
              <a:buFont typeface="+mj-lt"/>
              <a:buAutoNum type="arabicPeriod"/>
            </a:pPr>
            <a:r>
              <a:rPr lang="en-US" sz="1100" b="0" dirty="0">
                <a:latin typeface="+mn-lt"/>
                <a:cs typeface="Arial" pitchFamily="34" charset="0"/>
              </a:rPr>
              <a:t>Navigate to SQL Workshop &gt; SQL Scripts. Click the </a:t>
            </a:r>
            <a:r>
              <a:rPr lang="en-US" sz="1100" b="1" dirty="0">
                <a:latin typeface="+mn-lt"/>
                <a:cs typeface="Arial" pitchFamily="34" charset="0"/>
              </a:rPr>
              <a:t>Create</a:t>
            </a:r>
            <a:r>
              <a:rPr lang="en-US" sz="1100" b="0" dirty="0">
                <a:latin typeface="+mn-lt"/>
                <a:cs typeface="Arial" pitchFamily="34" charset="0"/>
              </a:rPr>
              <a:t> button.</a:t>
            </a:r>
          </a:p>
          <a:p>
            <a:pPr marL="457200" lvl="1" indent="-228600">
              <a:buFont typeface="+mj-lt"/>
              <a:buAutoNum type="arabicPeriod"/>
            </a:pPr>
            <a:r>
              <a:rPr lang="en-US" sz="1100" b="0" dirty="0">
                <a:latin typeface="+mn-lt"/>
                <a:cs typeface="Arial" pitchFamily="34" charset="0"/>
              </a:rPr>
              <a:t>Enter a name for Script Name. Enter the SQL statements, PL/SQL blocks you want to include in your script. Remember that SQL*Plus commands are ignored at runtime. Click </a:t>
            </a:r>
            <a:r>
              <a:rPr lang="en-US" sz="1100" b="1" dirty="0">
                <a:latin typeface="+mn-lt"/>
                <a:cs typeface="Arial" pitchFamily="34" charset="0"/>
              </a:rPr>
              <a:t>Create</a:t>
            </a:r>
            <a:r>
              <a:rPr lang="en-US" sz="1100" b="0" dirty="0">
                <a:latin typeface="+mn-lt"/>
                <a:cs typeface="Arial" pitchFamily="34" charset="0"/>
              </a:rPr>
              <a:t>.</a:t>
            </a:r>
          </a:p>
          <a:p>
            <a:pPr marL="457200" lvl="1" indent="-228600">
              <a:buFont typeface="+mj-lt"/>
              <a:buAutoNum type="arabicPeriod"/>
            </a:pPr>
            <a:r>
              <a:rPr lang="en-US" sz="1100" b="0" dirty="0">
                <a:latin typeface="+mn-lt"/>
                <a:cs typeface="Arial" pitchFamily="34" charset="0"/>
              </a:rPr>
              <a:t>The SQL Scripts page appears listing your newly saved script. You can now run this script.</a:t>
            </a:r>
          </a:p>
          <a:p>
            <a:r>
              <a:rPr lang="en-US" sz="1100" b="0" dirty="0">
                <a:latin typeface="+mn-lt"/>
                <a:ea typeface="ＭＳ Ｐゴシック" pitchFamily="34" charset="-128"/>
              </a:rPr>
              <a:t>You can upload a script from your local file system. Perform the following steps:</a:t>
            </a:r>
          </a:p>
          <a:p>
            <a:pPr marL="457200" lvl="1" indent="-228600">
              <a:buFont typeface="+mj-lt"/>
              <a:buAutoNum type="arabicPeriod"/>
            </a:pPr>
            <a:r>
              <a:rPr lang="en-US" sz="1100" b="0" dirty="0">
                <a:latin typeface="+mn-lt"/>
                <a:ea typeface="ＭＳ Ｐゴシック" pitchFamily="34" charset="-128"/>
              </a:rPr>
              <a:t>Navigate to SQL Workshop</a:t>
            </a:r>
            <a:r>
              <a:rPr lang="en-US" sz="1100" b="0" baseline="0" dirty="0">
                <a:latin typeface="+mn-lt"/>
                <a:ea typeface="ＭＳ Ｐゴシック" pitchFamily="34" charset="-128"/>
              </a:rPr>
              <a:t> &gt; </a:t>
            </a:r>
            <a:r>
              <a:rPr lang="en-US" sz="1100" b="0" dirty="0">
                <a:latin typeface="+mn-lt"/>
                <a:ea typeface="ＭＳ Ｐゴシック" pitchFamily="34" charset="-128"/>
              </a:rPr>
              <a:t>SQL Scripts.</a:t>
            </a:r>
          </a:p>
          <a:p>
            <a:pPr marL="457200" lvl="1" indent="-228600">
              <a:buFont typeface="+mj-lt"/>
              <a:buAutoNum type="arabicPeriod"/>
            </a:pPr>
            <a:r>
              <a:rPr lang="en-US" sz="1100" b="0" dirty="0">
                <a:latin typeface="+mn-lt"/>
                <a:ea typeface="ＭＳ Ｐゴシック" pitchFamily="34" charset="-128"/>
              </a:rPr>
              <a:t>Click the Upload button. The Upload Script dialog appears. </a:t>
            </a:r>
          </a:p>
          <a:p>
            <a:pPr marL="457200" lvl="1" indent="-228600">
              <a:buFont typeface="+mj-lt"/>
              <a:buAutoNum type="arabicPeriod"/>
            </a:pPr>
            <a:r>
              <a:rPr lang="en-US" sz="1100" b="0" dirty="0">
                <a:latin typeface="+mn-lt"/>
                <a:ea typeface="ＭＳ Ｐゴシック" pitchFamily="34" charset="-128"/>
              </a:rPr>
              <a:t>Click Browse to locate the script you want to upload. Optionally enter a new name in the Script Name field. This name displays in the Script Repository.</a:t>
            </a:r>
          </a:p>
          <a:p>
            <a:pPr marL="457200" lvl="1" indent="-228600">
              <a:buFont typeface="+mj-lt"/>
              <a:buAutoNum type="arabicPeriod"/>
            </a:pPr>
            <a:r>
              <a:rPr lang="en-US" sz="1100" b="0" dirty="0">
                <a:latin typeface="+mn-lt"/>
                <a:ea typeface="ＭＳ Ｐゴシック" pitchFamily="34" charset="-128"/>
              </a:rPr>
              <a:t>Click Upload. The SQL Scripts page appears listing your newly uploaded script. You can now run the SQL script that you just uploaded.</a:t>
            </a:r>
          </a:p>
          <a:p>
            <a:endParaRPr lang="en-US" sz="1100" b="0" dirty="0">
              <a:latin typeface="+mn-lt"/>
              <a:ea typeface="ＭＳ Ｐゴシック" pitchFamily="34" charset="-128"/>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100" b="0" dirty="0">
                <a:latin typeface="+mn-lt"/>
                <a:cs typeface="Arial" pitchFamily="34" charset="0"/>
              </a:rPr>
              <a:t>This slide shows how to view the results of the SQL script that you created in the previous slide. Perform the </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sz="1100" b="0" dirty="0">
                <a:latin typeface="+mn-lt"/>
                <a:cs typeface="Arial" pitchFamily="34" charset="0"/>
              </a:rPr>
              <a:t>following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000" b="0" dirty="0">
                <a:latin typeface="+mn-lt"/>
                <a:cs typeface="Arial" pitchFamily="34" charset="0"/>
              </a:rPr>
              <a:t>First,</a:t>
            </a:r>
            <a:r>
              <a:rPr lang="en-US" sz="1000" b="0" baseline="0" dirty="0">
                <a:latin typeface="+mn-lt"/>
                <a:cs typeface="Arial" pitchFamily="34" charset="0"/>
              </a:rPr>
              <a:t> click the Run button for the script that you created. Then, click </a:t>
            </a:r>
            <a:r>
              <a:rPr lang="en-US" sz="1000" b="1" baseline="0" dirty="0">
                <a:latin typeface="+mn-lt"/>
                <a:cs typeface="Arial" pitchFamily="34" charset="0"/>
              </a:rPr>
              <a:t>Run Now</a:t>
            </a:r>
            <a:r>
              <a:rPr lang="en-US" sz="1100" b="0" baseline="0" dirty="0">
                <a:latin typeface="+mn-lt"/>
                <a:cs typeface="Arial" pitchFamily="34" charset="0"/>
              </a:rPr>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b="0" baseline="0" dirty="0">
                <a:latin typeface="+mn-lt"/>
                <a:cs typeface="Arial" pitchFamily="34" charset="0"/>
              </a:rPr>
              <a:t>The Results page displays a summary. To view details, select </a:t>
            </a:r>
            <a:r>
              <a:rPr lang="en-US" sz="1100" b="1" baseline="0" dirty="0">
                <a:latin typeface="+mn-lt"/>
                <a:cs typeface="Arial" pitchFamily="34" charset="0"/>
              </a:rPr>
              <a:t>Detail</a:t>
            </a:r>
            <a:r>
              <a:rPr lang="en-US" sz="1100" b="0" baseline="0" dirty="0">
                <a:latin typeface="+mn-lt"/>
                <a:cs typeface="Arial" pitchFamily="34" charset="0"/>
              </a:rPr>
              <a:t> radio button and click </a:t>
            </a:r>
            <a:r>
              <a:rPr lang="en-US" sz="1100" b="1" baseline="0" dirty="0">
                <a:latin typeface="+mn-lt"/>
                <a:cs typeface="Arial" pitchFamily="34" charset="0"/>
              </a:rPr>
              <a:t>Go</a:t>
            </a:r>
            <a:r>
              <a:rPr lang="en-US" sz="1100" b="0" baseline="0" dirty="0">
                <a:latin typeface="+mn-lt"/>
                <a:cs typeface="Arial" pitchFamily="34" charset="0"/>
              </a:rPr>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b="0" baseline="0" dirty="0">
                <a:latin typeface="+mn-lt"/>
                <a:cs typeface="Arial" pitchFamily="34" charset="0"/>
              </a:rPr>
              <a:t>Now, you see the script along with the results in detail.</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endParaRPr lang="en-US" sz="1100" b="0" baseline="0" dirty="0">
              <a:latin typeface="+mn-lt"/>
              <a:cs typeface="Arial" pitchFamily="34" charset="0"/>
            </a:endParaRP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endParaRPr lang="en-US" sz="1150" b="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dirty="0">
                <a:latin typeface="+mn-lt"/>
                <a:ea typeface="ＭＳ Ｐゴシック" pitchFamily="34" charset="-128"/>
              </a:rPr>
              <a:t>You can transfer scripts from your current Script Repository to a Script Repository in a different workspace by using the Export and Import tasks. Exported scripts are encoded in a single file on your local file system. Once exported, you then log in to another workspace and import the file. During import, the file is run to re-create the scripts in the current Script Repository.</a:t>
            </a:r>
          </a:p>
          <a:p>
            <a:r>
              <a:rPr lang="en-US" sz="1100" b="0" dirty="0">
                <a:latin typeface="+mn-lt"/>
                <a:ea typeface="ＭＳ Ｐゴシック" pitchFamily="34" charset="-128"/>
              </a:rPr>
              <a:t>By default, the Export SQL Scripts page lists all scripts in the Script Repository created by the current user. The slide</a:t>
            </a:r>
            <a:r>
              <a:rPr lang="en-US" sz="1100" b="0" baseline="0" dirty="0">
                <a:latin typeface="+mn-lt"/>
                <a:ea typeface="ＭＳ Ｐゴシック" pitchFamily="34" charset="-128"/>
              </a:rPr>
              <a:t> shows that t</a:t>
            </a:r>
            <a:r>
              <a:rPr lang="en-US" sz="1100" b="0" dirty="0">
                <a:latin typeface="+mn-lt"/>
                <a:ea typeface="ＭＳ Ｐゴシック" pitchFamily="34" charset="-128"/>
              </a:rPr>
              <a:t>here are two panes on the Export SQL Scripts page: the Scripts pane and the Scripts to Export pane. You use the Scripts pane to select scripts to export. Then, you use the Scripts to Export pane to finalize the scripts to export, to choose a name for the export script, and to save the selected scripts in the export script on your local file system.</a:t>
            </a:r>
          </a:p>
          <a:p>
            <a:r>
              <a:rPr lang="en-US" sz="1100" b="0" dirty="0">
                <a:latin typeface="+mn-lt"/>
                <a:ea typeface="ＭＳ Ｐゴシック" pitchFamily="34" charset="-128"/>
              </a:rPr>
              <a:t>To export a script, perform the following steps:</a:t>
            </a:r>
          </a:p>
          <a:p>
            <a:pPr marL="457200" lvl="1" indent="-228600">
              <a:buFont typeface="+mj-lt"/>
              <a:buAutoNum type="arabicPeriod"/>
            </a:pPr>
            <a:r>
              <a:rPr lang="en-US" sz="1100" b="0" dirty="0">
                <a:latin typeface="+mn-lt"/>
                <a:ea typeface="ＭＳ Ｐゴシック" pitchFamily="34" charset="-128"/>
              </a:rPr>
              <a:t>Navigate to </a:t>
            </a:r>
            <a:r>
              <a:rPr lang="en-US" sz="1100" b="1" dirty="0">
                <a:latin typeface="+mn-lt"/>
                <a:ea typeface="ＭＳ Ｐゴシック" pitchFamily="34" charset="-128"/>
              </a:rPr>
              <a:t>SQL Workshop</a:t>
            </a:r>
            <a:r>
              <a:rPr lang="en-US" sz="1100" b="1" baseline="0" dirty="0">
                <a:latin typeface="+mn-lt"/>
                <a:ea typeface="ＭＳ Ｐゴシック" pitchFamily="34" charset="-128"/>
              </a:rPr>
              <a:t> &gt; </a:t>
            </a:r>
            <a:r>
              <a:rPr lang="en-US" sz="1100" b="1" dirty="0">
                <a:latin typeface="+mn-lt"/>
                <a:ea typeface="ＭＳ Ｐゴシック" pitchFamily="34" charset="-128"/>
              </a:rPr>
              <a:t>SQL Scripts</a:t>
            </a:r>
            <a:r>
              <a:rPr lang="en-US" sz="1100" b="0" dirty="0">
                <a:latin typeface="+mn-lt"/>
                <a:ea typeface="ＭＳ Ｐゴシック" pitchFamily="34" charset="-128"/>
              </a:rPr>
              <a:t>.</a:t>
            </a:r>
          </a:p>
          <a:p>
            <a:pPr marL="457200" lvl="1" indent="-228600">
              <a:buFont typeface="+mj-lt"/>
              <a:buAutoNum type="arabicPeriod"/>
            </a:pPr>
            <a:r>
              <a:rPr lang="en-US" sz="1100" b="0" dirty="0">
                <a:latin typeface="+mn-lt"/>
                <a:ea typeface="ＭＳ Ｐゴシック" pitchFamily="34" charset="-128"/>
              </a:rPr>
              <a:t>On the Tasks list, click </a:t>
            </a:r>
            <a:r>
              <a:rPr lang="en-US" sz="1100" b="1" dirty="0">
                <a:latin typeface="+mn-lt"/>
                <a:ea typeface="ＭＳ Ｐゴシック" pitchFamily="34" charset="-128"/>
              </a:rPr>
              <a:t>Export</a:t>
            </a:r>
            <a:r>
              <a:rPr lang="en-US" sz="1100" b="0" dirty="0">
                <a:latin typeface="+mn-lt"/>
                <a:ea typeface="ＭＳ Ｐゴシック" pitchFamily="34" charset="-128"/>
              </a:rPr>
              <a:t>. The Export SQL Scripts page appears.</a:t>
            </a:r>
          </a:p>
          <a:p>
            <a:pPr marL="457200" lvl="1" indent="-228600">
              <a:buFont typeface="+mj-lt"/>
              <a:buAutoNum type="arabicPeriod"/>
            </a:pPr>
            <a:r>
              <a:rPr lang="en-US" sz="1100" b="0" dirty="0">
                <a:latin typeface="+mn-lt"/>
                <a:ea typeface="ＭＳ Ｐゴシック" pitchFamily="34" charset="-128"/>
              </a:rPr>
              <a:t>Select the scripts you want to export. To select all displayed scripts, click the column head check box. Click </a:t>
            </a:r>
            <a:r>
              <a:rPr lang="en-US" sz="1100" b="1" dirty="0">
                <a:latin typeface="+mn-lt"/>
                <a:ea typeface="ＭＳ Ｐゴシック" pitchFamily="34" charset="-128"/>
              </a:rPr>
              <a:t>Add to Export</a:t>
            </a:r>
            <a:r>
              <a:rPr lang="en-US" sz="1100" b="0" dirty="0">
                <a:latin typeface="+mn-lt"/>
                <a:ea typeface="ＭＳ Ｐゴシック" pitchFamily="34" charset="-128"/>
              </a:rPr>
              <a:t>.</a:t>
            </a:r>
          </a:p>
          <a:p>
            <a:pPr marL="457200" lvl="1" indent="-228600">
              <a:buFont typeface="+mj-lt"/>
              <a:buAutoNum type="arabicPeriod"/>
            </a:pPr>
            <a:r>
              <a:rPr lang="en-US" sz="1100" b="0" dirty="0">
                <a:latin typeface="+mn-lt"/>
                <a:ea typeface="ＭＳ Ｐゴシック" pitchFamily="34" charset="-128"/>
              </a:rPr>
              <a:t>The selected scripts are added to the list of scripts in the Scripts to Export pane. Enter a name for the export script in the File Name field. The default script name is workspace_name_script.sql. </a:t>
            </a:r>
          </a:p>
          <a:p>
            <a:pPr marL="457200" lvl="1" indent="-228600">
              <a:buFont typeface="+mj-lt"/>
              <a:buAutoNum type="arabicPeriod"/>
            </a:pPr>
            <a:r>
              <a:rPr lang="en-US" sz="1100" b="0" dirty="0">
                <a:latin typeface="+mn-lt"/>
                <a:ea typeface="ＭＳ Ｐゴシック" pitchFamily="34" charset="-128"/>
              </a:rPr>
              <a:t>Click </a:t>
            </a:r>
            <a:r>
              <a:rPr lang="en-US" sz="1100" b="1" dirty="0">
                <a:latin typeface="+mn-lt"/>
                <a:ea typeface="ＭＳ Ｐゴシック" pitchFamily="34" charset="-128"/>
              </a:rPr>
              <a:t>Export All </a:t>
            </a:r>
            <a:r>
              <a:rPr lang="en-US" sz="1100" b="0" dirty="0">
                <a:latin typeface="+mn-lt"/>
                <a:ea typeface="ＭＳ Ｐゴシック" pitchFamily="34" charset="-128"/>
              </a:rPr>
              <a:t>to export the scripts to the export script. You are prompted to enter the directory where you want to save the export script.</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100" b="0" baseline="0" dirty="0">
                <a:latin typeface="+mn-lt"/>
                <a:ea typeface="ＭＳ Ｐゴシック" pitchFamily="34" charset="-128"/>
              </a:rPr>
              <a:t>Y</a:t>
            </a:r>
            <a:r>
              <a:rPr lang="en-US" sz="1100" dirty="0">
                <a:latin typeface="+mn-lt"/>
              </a:rPr>
              <a:t>ou can import a script file exported from a different workspace into your current workspace. Note that only script files exported</a:t>
            </a:r>
            <a:r>
              <a:rPr lang="en-US" sz="1100" baseline="0" dirty="0">
                <a:latin typeface="+mn-lt"/>
              </a:rPr>
              <a:t> from the scripts repository can be imported. If you try to import any other script, you see a “script not compatible” error. To import a script, perform the following steps:</a:t>
            </a:r>
            <a:endParaRPr lang="en-US" sz="1100" dirty="0">
              <a:latin typeface="+mn-lt"/>
            </a:endParaRP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b="0" dirty="0">
                <a:latin typeface="+mn-lt"/>
                <a:ea typeface="ＭＳ Ｐゴシック" pitchFamily="34" charset="-128"/>
              </a:rPr>
              <a:t>Click </a:t>
            </a:r>
            <a:r>
              <a:rPr lang="en-US" sz="1100" b="1" dirty="0">
                <a:latin typeface="+mn-lt"/>
                <a:ea typeface="ＭＳ Ｐゴシック" pitchFamily="34" charset="-128"/>
              </a:rPr>
              <a:t>Import</a:t>
            </a:r>
            <a:r>
              <a:rPr lang="en-US" sz="1100" b="0" baseline="0" dirty="0">
                <a:latin typeface="+mn-lt"/>
                <a:ea typeface="ＭＳ Ｐゴシック" pitchFamily="34" charset="-128"/>
              </a:rPr>
              <a:t> on the Tasks list.</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dirty="0">
                <a:latin typeface="+mn-lt"/>
              </a:rPr>
              <a:t>Click the </a:t>
            </a:r>
            <a:r>
              <a:rPr lang="en-US" sz="1100" b="1" dirty="0">
                <a:latin typeface="+mn-lt"/>
              </a:rPr>
              <a:t>Browse</a:t>
            </a:r>
            <a:r>
              <a:rPr lang="en-US" sz="1100" dirty="0">
                <a:latin typeface="+mn-lt"/>
              </a:rPr>
              <a:t> button and locate the file to import from your local file system. </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dirty="0">
                <a:latin typeface="+mn-lt"/>
              </a:rPr>
              <a:t>Then, click </a:t>
            </a:r>
            <a:r>
              <a:rPr lang="en-US" sz="1100" b="1" dirty="0">
                <a:latin typeface="+mn-lt"/>
              </a:rPr>
              <a:t>Next</a:t>
            </a:r>
            <a:r>
              <a:rPr lang="en-US" sz="1100" dirty="0">
                <a:latin typeface="+mn-lt"/>
              </a:rPr>
              <a:t> and click </a:t>
            </a:r>
            <a:r>
              <a:rPr lang="en-US" sz="1100" b="1" dirty="0">
                <a:latin typeface="+mn-lt"/>
              </a:rPr>
              <a:t>Import Scripts</a:t>
            </a:r>
            <a:r>
              <a:rPr lang="en-US" sz="1100" dirty="0">
                <a:latin typeface="+mn-lt"/>
              </a:rPr>
              <a:t>. </a:t>
            </a:r>
            <a:endParaRPr lang="en-US" sz="1100" b="0" dirty="0">
              <a:latin typeface="+mn-lt"/>
              <a:ea typeface="ＭＳ Ｐゴシック" pitchFamily="34" charset="-128"/>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Oracle Application Express provides utilities to build SQL queries, load and unload data from an Oracle database, generate DDL, view object reports, manage User Interface Defaults, restore dropped database objects, compare schemas, monitor the database, and view database details. This lesson covers some of these utilities.</a:t>
            </a:r>
          </a:p>
          <a:p>
            <a:r>
              <a:rPr lang="en-US" sz="1100" b="0" i="0" kern="1200" dirty="0">
                <a:solidFill>
                  <a:schemeClr val="tx1"/>
                </a:solidFill>
                <a:latin typeface="+mn-lt"/>
                <a:ea typeface="+mn-ea"/>
                <a:cs typeface="+mn-cs"/>
              </a:rPr>
              <a:t>The slide</a:t>
            </a:r>
            <a:r>
              <a:rPr lang="en-US" sz="1100" b="0" i="0" kern="1200" baseline="0" dirty="0">
                <a:solidFill>
                  <a:schemeClr val="tx1"/>
                </a:solidFill>
                <a:latin typeface="+mn-lt"/>
                <a:ea typeface="+mn-ea"/>
                <a:cs typeface="+mn-cs"/>
              </a:rPr>
              <a:t> shows navigating to the Utilities page. </a:t>
            </a:r>
          </a:p>
          <a:p>
            <a:pPr marL="457200" lvl="1" indent="-228600">
              <a:buFont typeface="+mj-lt"/>
              <a:buAutoNum type="arabicPeriod"/>
            </a:pPr>
            <a:r>
              <a:rPr lang="en-US" sz="1050" b="0" i="0" kern="1200" baseline="0" dirty="0">
                <a:solidFill>
                  <a:schemeClr val="tx1"/>
                </a:solidFill>
                <a:latin typeface="+mn-lt"/>
                <a:ea typeface="+mn-ea"/>
                <a:cs typeface="+mn-cs"/>
              </a:rPr>
              <a:t>On your Workspace home page, click </a:t>
            </a:r>
            <a:r>
              <a:rPr lang="en-US" sz="1050" b="1" i="0" kern="1200" baseline="0" dirty="0">
                <a:solidFill>
                  <a:schemeClr val="tx1"/>
                </a:solidFill>
                <a:latin typeface="+mn-lt"/>
                <a:ea typeface="+mn-ea"/>
                <a:cs typeface="+mn-cs"/>
              </a:rPr>
              <a:t>SQL Workshop</a:t>
            </a:r>
            <a:r>
              <a:rPr lang="en-US" sz="1050" b="0" i="0" kern="1200" baseline="0" dirty="0">
                <a:solidFill>
                  <a:schemeClr val="tx1"/>
                </a:solidFill>
                <a:latin typeface="+mn-lt"/>
                <a:ea typeface="+mn-ea"/>
                <a:cs typeface="+mn-cs"/>
              </a:rPr>
              <a:t>. Then, click </a:t>
            </a:r>
            <a:r>
              <a:rPr lang="en-US" sz="1050" b="1" i="0" kern="1200" baseline="0" dirty="0">
                <a:solidFill>
                  <a:schemeClr val="tx1"/>
                </a:solidFill>
                <a:latin typeface="+mn-lt"/>
                <a:ea typeface="+mn-ea"/>
                <a:cs typeface="+mn-cs"/>
              </a:rPr>
              <a:t>Utilities</a:t>
            </a:r>
            <a:r>
              <a:rPr lang="en-US" sz="1050" b="0" i="0" kern="1200" baseline="0" dirty="0">
                <a:solidFill>
                  <a:schemeClr val="tx1"/>
                </a:solidFill>
                <a:latin typeface="+mn-lt"/>
                <a:ea typeface="+mn-ea"/>
                <a:cs typeface="+mn-cs"/>
              </a:rPr>
              <a:t>.</a:t>
            </a:r>
          </a:p>
          <a:p>
            <a:pPr marL="457200" lvl="1" indent="-228600">
              <a:buFont typeface="+mj-lt"/>
              <a:buAutoNum type="arabicPeriod"/>
            </a:pPr>
            <a:r>
              <a:rPr lang="en-US" sz="1050" b="0" i="0" kern="1200" baseline="0" dirty="0">
                <a:solidFill>
                  <a:schemeClr val="tx1"/>
                </a:solidFill>
                <a:latin typeface="+mn-lt"/>
                <a:ea typeface="+mn-ea"/>
                <a:cs typeface="+mn-cs"/>
              </a:rPr>
              <a:t>The Utilities page appears.</a:t>
            </a:r>
            <a:endParaRPr lang="en-US" b="0" dirty="0">
              <a:latin typeface="Arial" pitchFamily="34" charset="0"/>
              <a:ea typeface="ＭＳ Ｐゴシック" pitchFamily="34" charset="-128"/>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None/>
            </a:pPr>
            <a:r>
              <a:rPr lang="en-IN" sz="1100" b="0" i="0" u="none" strike="noStrike" kern="1200" dirty="0">
                <a:solidFill>
                  <a:schemeClr val="tx1"/>
                </a:solidFill>
                <a:effectLst/>
                <a:latin typeface="+mn-lt"/>
                <a:ea typeface="+mn-ea"/>
                <a:cs typeface="+mn-cs"/>
              </a:rPr>
              <a:t>Use the Load Data Wizard to load from various files formats into your workspace and Unload Data Wizard to export your data in text or XML format.</a:t>
            </a:r>
          </a:p>
          <a:p>
            <a:pPr lvl="0">
              <a:buNone/>
            </a:pPr>
            <a:r>
              <a:rPr lang="en-US" sz="1100" baseline="0" dirty="0">
                <a:latin typeface="+mn-lt"/>
                <a:cs typeface="Arial" pitchFamily="34" charset="0"/>
              </a:rPr>
              <a:t>The slide shows the steps to access the Data Load/Unload page:</a:t>
            </a:r>
          </a:p>
          <a:p>
            <a:pPr marL="342900" lvl="1" indent="-228600">
              <a:buFont typeface="+mj-lt"/>
              <a:buAutoNum type="arabicPeriod"/>
            </a:pPr>
            <a:r>
              <a:rPr lang="en-US" sz="1100" baseline="0" dirty="0">
                <a:latin typeface="+mn-lt"/>
                <a:cs typeface="Arial" pitchFamily="34" charset="0"/>
              </a:rPr>
              <a:t>Click the down arrow on the SQL Workshop tab.</a:t>
            </a:r>
          </a:p>
          <a:p>
            <a:pPr marL="342900" lvl="1" indent="-228600">
              <a:buFont typeface="+mj-lt"/>
              <a:buAutoNum type="arabicPeriod"/>
            </a:pPr>
            <a:r>
              <a:rPr lang="en-US" sz="1100" baseline="0" dirty="0">
                <a:latin typeface="+mn-lt"/>
                <a:cs typeface="Arial" pitchFamily="34" charset="0"/>
              </a:rPr>
              <a:t>Select </a:t>
            </a:r>
            <a:r>
              <a:rPr lang="en-US" sz="1100" b="1" baseline="0" dirty="0">
                <a:latin typeface="+mn-lt"/>
                <a:cs typeface="Arial" pitchFamily="34" charset="0"/>
              </a:rPr>
              <a:t>Utilities</a:t>
            </a:r>
            <a:r>
              <a:rPr lang="en-US" sz="1100" baseline="0" dirty="0">
                <a:latin typeface="+mn-lt"/>
                <a:cs typeface="Arial" pitchFamily="34" charset="0"/>
              </a:rPr>
              <a:t>. Then, select </a:t>
            </a:r>
            <a:r>
              <a:rPr lang="en-US" sz="1100" b="1" baseline="0" dirty="0">
                <a:latin typeface="+mn-lt"/>
                <a:cs typeface="Arial" pitchFamily="34" charset="0"/>
              </a:rPr>
              <a:t>Data Workshop</a:t>
            </a:r>
            <a:r>
              <a:rPr lang="en-US" sz="1100" baseline="0" dirty="0">
                <a:latin typeface="+mn-lt"/>
                <a:cs typeface="Arial" pitchFamily="34" charset="0"/>
              </a:rPr>
              <a:t>. The Data Workshop page appears.</a:t>
            </a:r>
            <a:endParaRPr lang="en-US" sz="1100" b="0" dirty="0">
              <a:latin typeface="+mn-lt"/>
              <a:ea typeface="ＭＳ Ｐゴシック" pitchFamily="34" charset="-128"/>
              <a:cs typeface="Arial" pitchFamily="34" charset="0"/>
            </a:endParaRPr>
          </a:p>
          <a:p>
            <a:pPr lvl="0">
              <a:buNone/>
            </a:pPr>
            <a:endParaRPr lang="en-US" sz="1100" b="0" dirty="0">
              <a:latin typeface="+mn-lt"/>
              <a:ea typeface="ＭＳ Ｐゴシック" pitchFamily="34" charset="-128"/>
              <a:cs typeface="Arial" pitchFamily="34" charset="0"/>
            </a:endParaRPr>
          </a:p>
          <a:p>
            <a:pPr lvl="0">
              <a:buNone/>
            </a:pPr>
            <a:r>
              <a:rPr lang="en-US" sz="1100" b="0" dirty="0">
                <a:latin typeface="+mn-lt"/>
                <a:ea typeface="ＭＳ Ｐゴシック" pitchFamily="34" charset="-128"/>
                <a:cs typeface="Arial" pitchFamily="34" charset="0"/>
              </a:rPr>
              <a:t>Alternatively, to access the Data Load/Unload page, perform the following steps:</a:t>
            </a:r>
          </a:p>
          <a:p>
            <a:pPr marL="514350" lvl="2" indent="-228600">
              <a:buFont typeface="+mj-lt"/>
              <a:buAutoNum type="arabicPeriod"/>
            </a:pPr>
            <a:r>
              <a:rPr lang="en-US" sz="1100" b="0" dirty="0">
                <a:latin typeface="+mn-lt"/>
                <a:ea typeface="ＭＳ Ｐゴシック" pitchFamily="34" charset="-128"/>
                <a:cs typeface="Arial" pitchFamily="34" charset="0"/>
              </a:rPr>
              <a:t>On the Workspace home page, click the </a:t>
            </a:r>
            <a:r>
              <a:rPr lang="en-US" sz="1100" b="1" dirty="0">
                <a:latin typeface="+mn-lt"/>
                <a:ea typeface="ＭＳ Ｐゴシック" pitchFamily="34" charset="-128"/>
                <a:cs typeface="Arial" pitchFamily="34" charset="0"/>
              </a:rPr>
              <a:t>SQL Workshop </a:t>
            </a:r>
            <a:r>
              <a:rPr lang="en-US" sz="1100" b="0" dirty="0">
                <a:latin typeface="+mn-lt"/>
                <a:ea typeface="ＭＳ Ｐゴシック" pitchFamily="34" charset="-128"/>
                <a:cs typeface="Arial" pitchFamily="34" charset="0"/>
              </a:rPr>
              <a:t>icon.</a:t>
            </a:r>
          </a:p>
          <a:p>
            <a:pPr marL="514350" lvl="2" indent="-228600">
              <a:buFont typeface="+mj-lt"/>
              <a:buAutoNum type="arabicPeriod"/>
            </a:pPr>
            <a:r>
              <a:rPr lang="en-US" sz="1100" b="0" dirty="0">
                <a:latin typeface="+mn-lt"/>
                <a:ea typeface="ＭＳ Ｐゴシック" pitchFamily="34" charset="-128"/>
                <a:cs typeface="Arial" pitchFamily="34" charset="0"/>
              </a:rPr>
              <a:t>Click </a:t>
            </a:r>
            <a:r>
              <a:rPr lang="en-US" sz="1100" b="1" dirty="0">
                <a:latin typeface="+mn-lt"/>
                <a:ea typeface="ＭＳ Ｐゴシック" pitchFamily="34" charset="-128"/>
                <a:cs typeface="Arial" pitchFamily="34" charset="0"/>
              </a:rPr>
              <a:t>Utilities</a:t>
            </a:r>
            <a:r>
              <a:rPr lang="en-US" sz="1100" b="0" dirty="0">
                <a:latin typeface="+mn-lt"/>
                <a:ea typeface="ＭＳ Ｐゴシック" pitchFamily="34" charset="-128"/>
                <a:cs typeface="Arial" pitchFamily="34" charset="0"/>
              </a:rPr>
              <a:t>.</a:t>
            </a:r>
          </a:p>
          <a:p>
            <a:pPr marL="514350" lvl="2" indent="-228600">
              <a:buFont typeface="+mj-lt"/>
              <a:buAutoNum type="arabicPeriod"/>
            </a:pPr>
            <a:r>
              <a:rPr lang="en-US" sz="1100" b="0" dirty="0">
                <a:latin typeface="+mn-lt"/>
                <a:ea typeface="ＭＳ Ｐゴシック" pitchFamily="34" charset="-128"/>
                <a:cs typeface="Arial" pitchFamily="34" charset="0"/>
              </a:rPr>
              <a:t>Click </a:t>
            </a:r>
            <a:r>
              <a:rPr lang="en-US" sz="1100" b="1" dirty="0">
                <a:latin typeface="+mn-lt"/>
                <a:ea typeface="ＭＳ Ｐゴシック" pitchFamily="34" charset="-128"/>
                <a:cs typeface="Arial" pitchFamily="34" charset="0"/>
              </a:rPr>
              <a:t>Data Workshop</a:t>
            </a:r>
            <a:r>
              <a:rPr lang="en-US" sz="1100" b="0" dirty="0">
                <a:latin typeface="+mn-lt"/>
                <a:ea typeface="ＭＳ Ｐゴシック" pitchFamily="34" charset="-128"/>
                <a:cs typeface="Arial" pitchFamily="34" charset="0"/>
              </a:rPr>
              <a:t>. The Data Workshop page appears.</a:t>
            </a:r>
          </a:p>
          <a:p>
            <a:pPr marL="514350" lvl="2" indent="-228600">
              <a:buFont typeface="+mj-lt"/>
              <a:buAutoNum type="arabicPeriod"/>
            </a:pPr>
            <a:r>
              <a:rPr lang="en-US" sz="1100" b="0" dirty="0">
                <a:latin typeface="+mn-lt"/>
                <a:ea typeface="ＭＳ Ｐゴシック" pitchFamily="34" charset="-128"/>
                <a:cs typeface="Arial" pitchFamily="34" charset="0"/>
              </a:rPr>
              <a:t>Click the appropriate icon to load data or unload data.</a:t>
            </a:r>
          </a:p>
          <a:p>
            <a:endParaRPr lang="en-IN"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IN" sz="1100" b="0" i="0" u="none" strike="noStrike" kern="1200" dirty="0">
                <a:solidFill>
                  <a:schemeClr val="tx1"/>
                </a:solidFill>
                <a:effectLst/>
                <a:latin typeface="+mn-lt"/>
                <a:ea typeface="+mn-ea"/>
                <a:cs typeface="+mn-cs"/>
              </a:rPr>
              <a:t>The Load Data and Unload Data step-by-step wizards include the following features:</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Drag and drop delimited files (CSV, tab-delimited), XLSX files (Excel workbooks), JSON, or XML files to load data into a new table.</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Copy and paste delimited data (CSV, tab-delimited), or select a sample data set to load data into a new table.</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Data load parser detects almost everything automatically so there is no need to manually pick data types, or provide format masks or decimal characters.</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Data Loading runs in the background which offers a number of advantages. If a larger file is being uploaded, the dialog can be dismissed. If bad rows cannot be inserted into the target table, the whole load is not lost. All failed rows are saved in error table and can be post-processed manually.</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The main dialog displays up to 10 columns and 5 rows in the preview. You can configure load settings such as column headers, file encoding, column delimiter / enclosed by (for CSV or TXT), and Select Sheet (for XLSX with multiple worksheets).</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You can view a full preview and change more settings by clicking the Configure button. The Configure dialog displays a maximum of 100 columns and 100 rows. Users can configure the same setting as settings in the main dialog plus maximum Rows to Sample and columns to load/unload.</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Settings changes will change the preview both in main and configure dialogs. They also affect data load result.</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The wizards only load and unload table data. They do not load or unload other kinds of schema objects.</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You can load and unload to and from your own schema only. This is also true for users with administrator privileges.</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You can load or unload only a single table at a time.</a:t>
            </a:r>
            <a:endParaRPr lang="en-US" sz="1100" b="0" dirty="0">
              <a:latin typeface="+mn-lt"/>
              <a:ea typeface="ＭＳ Ｐゴシック" pitchFamily="34" charset="-128"/>
              <a:cs typeface="Arial" pitchFamily="34" charset="0"/>
            </a:endParaRPr>
          </a:p>
          <a:p>
            <a:pPr lvl="0">
              <a:buNone/>
            </a:pPr>
            <a:endParaRPr lang="en-US" sz="1100" b="0" dirty="0">
              <a:latin typeface="+mn-lt"/>
              <a:ea typeface="ＭＳ Ｐゴシック" pitchFamily="34" charset="-128"/>
              <a:cs typeface="Arial" pitchFamily="34" charset="0"/>
            </a:endParaRPr>
          </a:p>
          <a:p>
            <a:pPr lvl="0">
              <a:buNone/>
            </a:pPr>
            <a:r>
              <a:rPr lang="en-US" sz="1100" b="0" dirty="0">
                <a:latin typeface="+mn-lt"/>
                <a:ea typeface="ＭＳ Ｐゴシック" pitchFamily="34" charset="-128"/>
                <a:cs typeface="Arial" pitchFamily="34" charset="0"/>
              </a:rPr>
              <a:t>The following are the supported unload</a:t>
            </a:r>
            <a:r>
              <a:rPr lang="en-US" sz="1100" b="0" baseline="0" dirty="0">
                <a:latin typeface="+mn-lt"/>
                <a:ea typeface="ＭＳ Ｐゴシック" pitchFamily="34" charset="-128"/>
                <a:cs typeface="Arial" pitchFamily="34" charset="0"/>
              </a:rPr>
              <a:t> formats:</a:t>
            </a:r>
          </a:p>
          <a:p>
            <a:pPr lvl="2">
              <a:buFont typeface="Arial" pitchFamily="34" charset="0"/>
              <a:buChar char="•"/>
            </a:pPr>
            <a:r>
              <a:rPr lang="en-US" sz="1100" b="0" dirty="0">
                <a:latin typeface="+mn-lt"/>
                <a:ea typeface="ＭＳ Ｐゴシック" pitchFamily="34" charset="-128"/>
                <a:cs typeface="Arial" pitchFamily="34" charset="0"/>
              </a:rPr>
              <a:t>Text such as comma-delimited or tab-delimited data</a:t>
            </a:r>
          </a:p>
          <a:p>
            <a:pPr lvl="2">
              <a:buFont typeface="Arial" pitchFamily="34" charset="0"/>
              <a:buChar char="•"/>
            </a:pPr>
            <a:r>
              <a:rPr lang="en-US" sz="1100" b="0" dirty="0">
                <a:latin typeface="+mn-lt"/>
                <a:ea typeface="ＭＳ Ｐゴシック" pitchFamily="34" charset="-128"/>
                <a:cs typeface="Arial" pitchFamily="34" charset="0"/>
              </a:rPr>
              <a:t>XML documents</a:t>
            </a:r>
            <a:endParaRPr lang="en-US" sz="1100" b="0" baseline="0" dirty="0">
              <a:latin typeface="+mn-lt"/>
              <a:ea typeface="ＭＳ Ｐゴシック" pitchFamily="34" charset="-128"/>
              <a:cs typeface="Arial" pitchFamily="34" charset="0"/>
            </a:endParaRPr>
          </a:p>
          <a:p>
            <a:endParaRPr lang="en-IN" sz="1100" b="0" i="0" u="none" strike="noStrike" kern="1200" dirty="0">
              <a:solidFill>
                <a:schemeClr val="tx1"/>
              </a:solidFill>
              <a:effectLst/>
              <a:latin typeface="+mn-lt"/>
              <a:ea typeface="+mn-ea"/>
              <a:cs typeface="+mn-cs"/>
            </a:endParaRPr>
          </a:p>
          <a:p>
            <a:pPr lvl="2"/>
            <a:endParaRPr lang="en-US" sz="11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1854074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IN" sz="1100" b="0" i="0" u="none" strike="noStrike" kern="1200" dirty="0">
                <a:solidFill>
                  <a:schemeClr val="tx1"/>
                </a:solidFill>
                <a:effectLst/>
                <a:latin typeface="+mn-lt"/>
                <a:ea typeface="+mn-ea"/>
                <a:cs typeface="+mn-cs"/>
              </a:rPr>
              <a:t>Using the Load Data wizard, </a:t>
            </a:r>
            <a:r>
              <a:rPr lang="en-US" sz="1100" b="0" dirty="0">
                <a:latin typeface="+mn-lt"/>
                <a:ea typeface="ＭＳ Ｐゴシック" pitchFamily="34" charset="-128"/>
                <a:cs typeface="Arial" pitchFamily="34" charset="0"/>
              </a:rPr>
              <a:t>You can load data into the Oracle Application Express database in the following ways:</a:t>
            </a:r>
            <a:endParaRPr lang="en-IN" sz="1100" b="0" i="0" u="none" strike="noStrike" kern="1200" dirty="0">
              <a:solidFill>
                <a:schemeClr val="tx1"/>
              </a:solidFill>
              <a:effectLst/>
              <a:latin typeface="+mn-lt"/>
              <a:ea typeface="+mn-ea"/>
              <a:cs typeface="+mn-cs"/>
            </a:endParaRP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Copying and pasting CSV data or selecting a sample data set</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Drag and drop a file or uploading a file. Supported formats include CSV, XLSX, TXT, XML, and JSON</a:t>
            </a:r>
          </a:p>
          <a:p>
            <a:endParaRPr lang="en-IN" sz="1100" b="0" i="0" u="none" strike="noStrike" kern="1200" dirty="0">
              <a:solidFill>
                <a:schemeClr val="tx1"/>
              </a:solidFill>
              <a:effectLst/>
              <a:latin typeface="+mn-lt"/>
              <a:ea typeface="+mn-ea"/>
              <a:cs typeface="+mn-cs"/>
            </a:endParaRPr>
          </a:p>
          <a:p>
            <a:pPr marL="0" indent="0">
              <a:buFont typeface="Arial" panose="020B0604020202020204" pitchFamily="34" charset="0"/>
              <a:buNone/>
            </a:pPr>
            <a:endParaRPr lang="en-US" sz="11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67640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6111863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lvl="0" indent="-114300">
              <a:buNone/>
            </a:pPr>
            <a:r>
              <a:rPr lang="en-US" sz="1300" b="0" dirty="0">
                <a:latin typeface="+mn-lt"/>
                <a:ea typeface="ＭＳ Ｐゴシック" pitchFamily="34" charset="-128"/>
                <a:cs typeface="Arial" pitchFamily="34" charset="0"/>
              </a:rPr>
              <a:t>The slide shows steps involved in the Load Data Wizard when you choose to either Upload a file or Copy and Paste data. You can also simply drag and drop a CSV, XLSX, TXT, XML or JSON file in to the center of the Load Data dialog.</a:t>
            </a:r>
          </a:p>
          <a:p>
            <a:pPr marL="0" lvl="0" indent="-114300">
              <a:buNone/>
            </a:pPr>
            <a:endParaRPr lang="en-US" sz="1300" b="0" dirty="0">
              <a:latin typeface="+mn-lt"/>
              <a:ea typeface="ＭＳ Ｐゴシック" pitchFamily="34" charset="-128"/>
              <a:cs typeface="Arial" pitchFamily="34" charset="0"/>
            </a:endParaRPr>
          </a:p>
          <a:p>
            <a:pPr marL="0" lvl="0" indent="-114300">
              <a:buNone/>
            </a:pPr>
            <a:r>
              <a:rPr lang="en-IN" sz="1100" b="0" i="0" u="none" strike="noStrike" kern="1200" dirty="0">
                <a:solidFill>
                  <a:schemeClr val="tx1"/>
                </a:solidFill>
                <a:effectLst/>
                <a:latin typeface="+mn-lt"/>
                <a:ea typeface="+mn-ea"/>
                <a:cs typeface="+mn-cs"/>
              </a:rPr>
              <a:t>Oracle Application Express supports only "</a:t>
            </a:r>
            <a:r>
              <a:rPr lang="en-IN" sz="1100" b="1" i="0" u="none" strike="noStrike" kern="1200" dirty="0">
                <a:solidFill>
                  <a:schemeClr val="tx1"/>
                </a:solidFill>
                <a:effectLst/>
                <a:latin typeface="+mn-lt"/>
                <a:ea typeface="+mn-ea"/>
                <a:cs typeface="+mn-cs"/>
              </a:rPr>
              <a:t>flat</a:t>
            </a:r>
            <a:r>
              <a:rPr lang="en-IN" sz="1100" b="0" i="0" u="none" strike="noStrike" kern="1200" dirty="0">
                <a:solidFill>
                  <a:schemeClr val="tx1"/>
                </a:solidFill>
                <a:effectLst/>
                <a:latin typeface="+mn-lt"/>
                <a:ea typeface="+mn-ea"/>
                <a:cs typeface="+mn-cs"/>
              </a:rPr>
              <a:t>" XML structures which can easily be mapped to a table and columns. XML structures with multiple levels of nesting cannot be loaded by the Data Loading wizard.</a:t>
            </a:r>
          </a:p>
          <a:p>
            <a:pPr marL="0" lvl="0" indent="-114300">
              <a:buNone/>
            </a:pPr>
            <a:endParaRPr lang="en-IN" sz="1100" b="0" i="0" u="none" strike="noStrike" kern="1200" dirty="0">
              <a:solidFill>
                <a:schemeClr val="tx1"/>
              </a:solidFill>
              <a:effectLst/>
              <a:latin typeface="+mn-lt"/>
              <a:ea typeface="+mn-ea"/>
              <a:cs typeface="+mn-cs"/>
            </a:endParaRPr>
          </a:p>
          <a:p>
            <a:pPr marL="0" lvl="0" indent="-114300">
              <a:buNone/>
            </a:pPr>
            <a:r>
              <a:rPr lang="en-IN" sz="1100" b="0" i="0" u="none" strike="noStrike" kern="1200" dirty="0">
                <a:solidFill>
                  <a:schemeClr val="tx1"/>
                </a:solidFill>
                <a:effectLst/>
                <a:latin typeface="+mn-lt"/>
                <a:ea typeface="+mn-ea"/>
                <a:cs typeface="+mn-cs"/>
              </a:rPr>
              <a:t>Loading JSON files works similar to loading XML files. Only flat structures are supported - deeply nested JSON structures cannot be loaded. JSON files are limited to 20MB on 11g and 12.1 databases. For Oracle Database 12.2 or higher, there is no size limit for JSON files.</a:t>
            </a:r>
          </a:p>
          <a:p>
            <a:pPr marL="0" lvl="0" indent="-114300">
              <a:buNone/>
            </a:pPr>
            <a:endParaRPr lang="en-IN" sz="1100" b="0" i="0" u="none" strike="noStrike" kern="1200" dirty="0">
              <a:solidFill>
                <a:schemeClr val="tx1"/>
              </a:solidFill>
              <a:effectLst/>
              <a:latin typeface="+mn-lt"/>
              <a:ea typeface="+mn-ea"/>
              <a:cs typeface="+mn-cs"/>
            </a:endParaRPr>
          </a:p>
          <a:p>
            <a:pPr marL="0" lvl="0" indent="-114300">
              <a:buNone/>
            </a:pPr>
            <a:r>
              <a:rPr lang="en-IN" sz="1100" b="0" i="0" u="none" strike="noStrike" kern="1200" dirty="0">
                <a:solidFill>
                  <a:schemeClr val="tx1"/>
                </a:solidFill>
                <a:effectLst/>
                <a:latin typeface="+mn-lt"/>
                <a:ea typeface="+mn-ea"/>
                <a:cs typeface="+mn-cs"/>
              </a:rPr>
              <a:t>Loading XLSX files is similar to loading CSV files. There is no need to detect or to choose delimiter or enclosing characters. If the uploaded XLSX file contains multiple worksheets, </a:t>
            </a:r>
            <a:r>
              <a:rPr lang="en-IN" sz="1100" b="1" i="0" u="none" strike="noStrike" kern="1200" dirty="0">
                <a:solidFill>
                  <a:schemeClr val="tx1"/>
                </a:solidFill>
                <a:effectLst/>
                <a:latin typeface="+mn-lt"/>
                <a:ea typeface="+mn-ea"/>
                <a:cs typeface="+mn-cs"/>
              </a:rPr>
              <a:t>Load Data</a:t>
            </a:r>
            <a:r>
              <a:rPr lang="en-IN" sz="1100" b="0" i="0" u="none" strike="noStrike" kern="1200" dirty="0">
                <a:solidFill>
                  <a:schemeClr val="tx1"/>
                </a:solidFill>
                <a:effectLst/>
                <a:latin typeface="+mn-lt"/>
                <a:ea typeface="+mn-ea"/>
                <a:cs typeface="+mn-cs"/>
              </a:rPr>
              <a:t> wizard picks the first sheet by default. To load another sheet, pick it from the </a:t>
            </a:r>
            <a:r>
              <a:rPr lang="en-IN" sz="1100" b="1" i="0" u="none" strike="noStrike" kern="1200" dirty="0">
                <a:solidFill>
                  <a:schemeClr val="tx1"/>
                </a:solidFill>
                <a:effectLst/>
                <a:latin typeface="+mn-lt"/>
                <a:ea typeface="+mn-ea"/>
                <a:cs typeface="+mn-cs"/>
              </a:rPr>
              <a:t>Select Sheet</a:t>
            </a:r>
            <a:r>
              <a:rPr lang="en-IN" sz="1100" b="0" i="0" u="none" strike="noStrike" kern="1200" dirty="0">
                <a:solidFill>
                  <a:schemeClr val="tx1"/>
                </a:solidFill>
                <a:effectLst/>
                <a:latin typeface="+mn-lt"/>
                <a:ea typeface="+mn-ea"/>
                <a:cs typeface="+mn-cs"/>
              </a:rPr>
              <a:t> select list. The </a:t>
            </a:r>
            <a:r>
              <a:rPr lang="en-IN" sz="1100" b="1" i="0" u="none" strike="noStrike" kern="1200" dirty="0">
                <a:solidFill>
                  <a:schemeClr val="tx1"/>
                </a:solidFill>
                <a:effectLst/>
                <a:latin typeface="+mn-lt"/>
                <a:ea typeface="+mn-ea"/>
                <a:cs typeface="+mn-cs"/>
              </a:rPr>
              <a:t>First lines contains headers</a:t>
            </a:r>
            <a:r>
              <a:rPr lang="en-IN" sz="1100" b="0" i="0" u="none" strike="noStrike" kern="1200" dirty="0">
                <a:solidFill>
                  <a:schemeClr val="tx1"/>
                </a:solidFill>
                <a:effectLst/>
                <a:latin typeface="+mn-lt"/>
                <a:ea typeface="+mn-ea"/>
                <a:cs typeface="+mn-cs"/>
              </a:rPr>
              <a:t> checkbox works similar to CSV files. The same is true for the </a:t>
            </a:r>
            <a:r>
              <a:rPr lang="en-IN" sz="1100" b="1" i="0" u="none" strike="noStrike" kern="1200" dirty="0">
                <a:solidFill>
                  <a:schemeClr val="tx1"/>
                </a:solidFill>
                <a:effectLst/>
                <a:latin typeface="+mn-lt"/>
                <a:ea typeface="+mn-ea"/>
                <a:cs typeface="+mn-cs"/>
              </a:rPr>
              <a:t>Configure</a:t>
            </a:r>
            <a:r>
              <a:rPr lang="en-IN" sz="1100" b="0" i="0" u="none" strike="noStrike" kern="1200" dirty="0">
                <a:solidFill>
                  <a:schemeClr val="tx1"/>
                </a:solidFill>
                <a:effectLst/>
                <a:latin typeface="+mn-lt"/>
                <a:ea typeface="+mn-ea"/>
                <a:cs typeface="+mn-cs"/>
              </a:rPr>
              <a:t> dialog, the </a:t>
            </a:r>
            <a:r>
              <a:rPr lang="en-IN" sz="1100" b="0" i="0" u="none" strike="noStrike" kern="1200" dirty="0" err="1">
                <a:solidFill>
                  <a:schemeClr val="tx1"/>
                </a:solidFill>
                <a:effectLst/>
                <a:latin typeface="+mn-lt"/>
                <a:ea typeface="+mn-ea"/>
                <a:cs typeface="+mn-cs"/>
              </a:rPr>
              <a:t>behavior</a:t>
            </a:r>
            <a:r>
              <a:rPr lang="en-IN" sz="1100" b="0" i="0" u="none" strike="noStrike" kern="1200" dirty="0">
                <a:solidFill>
                  <a:schemeClr val="tx1"/>
                </a:solidFill>
                <a:effectLst/>
                <a:latin typeface="+mn-lt"/>
                <a:ea typeface="+mn-ea"/>
                <a:cs typeface="+mn-cs"/>
              </a:rPr>
              <a:t> is the same as it is for CSV files. Uploading XLSX files is limited to 20MB for each file.</a:t>
            </a:r>
            <a:endParaRPr lang="en-US" sz="1300" b="0" dirty="0">
              <a:latin typeface="+mn-lt"/>
              <a:ea typeface="ＭＳ Ｐゴシック" pitchFamily="34" charset="-128"/>
              <a:cs typeface="Arial" pitchFamily="34" charset="0"/>
            </a:endParaRPr>
          </a:p>
          <a:p>
            <a:pPr marL="0" lvl="0" indent="-114300">
              <a:buNone/>
            </a:pPr>
            <a:endParaRPr lang="en-US" sz="13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592185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lvl="0" indent="-114300">
              <a:buNone/>
            </a:pPr>
            <a:r>
              <a:rPr lang="en-US" sz="1300" b="0" dirty="0">
                <a:latin typeface="+mn-lt"/>
                <a:ea typeface="ＭＳ Ｐゴシック" pitchFamily="34" charset="-128"/>
                <a:cs typeface="Arial" pitchFamily="34" charset="0"/>
              </a:rPr>
              <a:t>The slide shows an example of loading CSV data into the Oracle Application Express. In the slide example, you load the </a:t>
            </a:r>
            <a:r>
              <a:rPr lang="en-US" sz="1300" b="0" dirty="0" err="1">
                <a:latin typeface="+mn-lt"/>
                <a:ea typeface="ＭＳ Ｐゴシック" pitchFamily="34" charset="-128"/>
                <a:cs typeface="Arial" pitchFamily="34" charset="0"/>
              </a:rPr>
              <a:t>movies.csv</a:t>
            </a:r>
            <a:r>
              <a:rPr lang="en-US" sz="1300" b="0" dirty="0">
                <a:latin typeface="+mn-lt"/>
                <a:ea typeface="ＭＳ Ｐゴシック" pitchFamily="34" charset="-128"/>
                <a:cs typeface="Arial" pitchFamily="34" charset="0"/>
              </a:rPr>
              <a:t> file data. Navigate to </a:t>
            </a:r>
            <a:r>
              <a:rPr lang="en-US" sz="1300" b="1" dirty="0">
                <a:latin typeface="+mn-lt"/>
                <a:ea typeface="ＭＳ Ｐゴシック" pitchFamily="34" charset="-128"/>
                <a:cs typeface="Arial" pitchFamily="34" charset="0"/>
              </a:rPr>
              <a:t>SQL Workshop &gt; Utilities</a:t>
            </a:r>
            <a:r>
              <a:rPr lang="en-US" sz="1300" b="0" dirty="0">
                <a:latin typeface="+mn-lt"/>
                <a:ea typeface="ＭＳ Ｐゴシック" pitchFamily="34" charset="-128"/>
                <a:cs typeface="Arial" pitchFamily="34" charset="0"/>
              </a:rPr>
              <a:t>, click </a:t>
            </a:r>
            <a:r>
              <a:rPr lang="en-US" sz="1300" b="1" dirty="0">
                <a:latin typeface="+mn-lt"/>
                <a:ea typeface="ＭＳ Ｐゴシック" pitchFamily="34" charset="-128"/>
                <a:cs typeface="Arial" pitchFamily="34" charset="0"/>
              </a:rPr>
              <a:t>Data Workshop</a:t>
            </a:r>
            <a:r>
              <a:rPr lang="en-US" sz="1300" b="0" dirty="0">
                <a:latin typeface="+mn-lt"/>
                <a:ea typeface="ＭＳ Ｐゴシック" pitchFamily="34" charset="-128"/>
                <a:cs typeface="Arial" pitchFamily="34" charset="0"/>
              </a:rPr>
              <a:t>,</a:t>
            </a:r>
            <a:r>
              <a:rPr lang="en-US" sz="1300" b="1" dirty="0">
                <a:latin typeface="+mn-lt"/>
                <a:ea typeface="ＭＳ Ｐゴシック" pitchFamily="34" charset="-128"/>
                <a:cs typeface="Arial" pitchFamily="34" charset="0"/>
              </a:rPr>
              <a:t> </a:t>
            </a:r>
            <a:r>
              <a:rPr lang="en-US" sz="1300" b="0" dirty="0">
                <a:latin typeface="+mn-lt"/>
                <a:ea typeface="ＭＳ Ｐゴシック" pitchFamily="34" charset="-128"/>
                <a:cs typeface="Arial" pitchFamily="34" charset="0"/>
              </a:rPr>
              <a:t>select </a:t>
            </a:r>
            <a:r>
              <a:rPr lang="en-US" sz="1300" b="1" dirty="0">
                <a:latin typeface="+mn-lt"/>
                <a:ea typeface="ＭＳ Ｐゴシック" pitchFamily="34" charset="-128"/>
                <a:cs typeface="Arial" pitchFamily="34" charset="0"/>
              </a:rPr>
              <a:t>Load Data </a:t>
            </a:r>
            <a:r>
              <a:rPr lang="en-US" sz="1300" b="0" dirty="0">
                <a:latin typeface="+mn-lt"/>
                <a:ea typeface="ＭＳ Ｐゴシック" pitchFamily="34" charset="-128"/>
                <a:cs typeface="Arial" pitchFamily="34" charset="0"/>
              </a:rPr>
              <a:t>and perform the following steps:</a:t>
            </a:r>
          </a:p>
          <a:p>
            <a:pPr marL="457200" lvl="1" indent="-342900">
              <a:buFont typeface="+mj-lt"/>
              <a:buAutoNum type="arabicPeriod"/>
            </a:pPr>
            <a:r>
              <a:rPr lang="en-US" sz="1200" b="0" dirty="0">
                <a:latin typeface="+mn-lt"/>
                <a:ea typeface="ＭＳ Ｐゴシック" pitchFamily="34" charset="-128"/>
                <a:cs typeface="Arial" pitchFamily="34" charset="0"/>
              </a:rPr>
              <a:t>In the Load Data dialog, the Upload a File is selected by default. Click </a:t>
            </a:r>
            <a:r>
              <a:rPr lang="en-US" sz="1200" b="1" dirty="0">
                <a:latin typeface="+mn-lt"/>
                <a:ea typeface="ＭＳ Ｐゴシック" pitchFamily="34" charset="-128"/>
                <a:cs typeface="Arial" pitchFamily="34" charset="0"/>
              </a:rPr>
              <a:t>Choose File</a:t>
            </a:r>
            <a:r>
              <a:rPr lang="en-US" sz="1200" b="0" dirty="0">
                <a:latin typeface="+mn-lt"/>
                <a:ea typeface="ＭＳ Ｐゴシック" pitchFamily="34" charset="-128"/>
                <a:cs typeface="Arial" pitchFamily="34" charset="0"/>
              </a:rPr>
              <a:t>.</a:t>
            </a:r>
          </a:p>
          <a:p>
            <a:pPr marL="457200" lvl="1" indent="-342900">
              <a:buFont typeface="+mj-lt"/>
              <a:buAutoNum type="arabicPeriod"/>
            </a:pPr>
            <a:r>
              <a:rPr lang="en-US" sz="1200" b="0" dirty="0">
                <a:latin typeface="+mn-lt"/>
                <a:ea typeface="ＭＳ Ｐゴシック" pitchFamily="34" charset="-128"/>
                <a:cs typeface="Arial" pitchFamily="34" charset="0"/>
              </a:rPr>
              <a:t>Navigate to your working directory and select the appropriate file. In the slide example, you select </a:t>
            </a:r>
            <a:r>
              <a:rPr lang="en-US" sz="1200" b="0" dirty="0" err="1">
                <a:latin typeface="+mn-lt"/>
                <a:ea typeface="ＭＳ Ｐゴシック" pitchFamily="34" charset="-128"/>
                <a:cs typeface="Arial" pitchFamily="34" charset="0"/>
              </a:rPr>
              <a:t>movies.csv</a:t>
            </a:r>
            <a:r>
              <a:rPr lang="en-US" sz="1200" b="0" dirty="0">
                <a:latin typeface="+mn-lt"/>
                <a:ea typeface="ＭＳ Ｐゴシック" pitchFamily="34" charset="-128"/>
                <a:cs typeface="Arial" pitchFamily="34" charset="0"/>
              </a:rPr>
              <a:t>.</a:t>
            </a:r>
            <a:br>
              <a:rPr lang="en-US" sz="1200" b="0" dirty="0">
                <a:latin typeface="+mn-lt"/>
                <a:ea typeface="ＭＳ Ｐゴシック" pitchFamily="34" charset="-128"/>
                <a:cs typeface="Arial" pitchFamily="34" charset="0"/>
              </a:rPr>
            </a:br>
            <a:br>
              <a:rPr lang="en-US" sz="1200" b="0" dirty="0">
                <a:latin typeface="+mn-lt"/>
                <a:ea typeface="ＭＳ Ｐゴシック" pitchFamily="34" charset="-128"/>
                <a:cs typeface="Arial" pitchFamily="34" charset="0"/>
              </a:rPr>
            </a:br>
            <a:r>
              <a:rPr lang="en-US" sz="1200" b="0" dirty="0">
                <a:latin typeface="+mn-lt"/>
                <a:ea typeface="ＭＳ Ｐゴシック" pitchFamily="34" charset="-128"/>
                <a:cs typeface="Arial" pitchFamily="34" charset="0"/>
              </a:rPr>
              <a:t>Instead of steps 1 and 2 above to upload a file, you can simply navigate to your working directory, select the appropriate file, then drag and drop that file in to the Load Data dialog.</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060596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lvl="1" indent="-228600">
              <a:buFont typeface="+mj-lt"/>
              <a:buAutoNum type="arabicPeriod" startAt="3"/>
            </a:pPr>
            <a:r>
              <a:rPr lang="en-US" sz="1200" b="0" dirty="0">
                <a:latin typeface="+mn-lt"/>
                <a:ea typeface="ＭＳ Ｐゴシック" pitchFamily="34" charset="-128"/>
                <a:cs typeface="Arial" pitchFamily="34" charset="0"/>
              </a:rPr>
              <a:t>You can load data into a new table or an existing table. In the slide example, you accept the default selection, New Table. In the Load Data dialog, select or enter </a:t>
            </a:r>
            <a:r>
              <a:rPr lang="en-IN" sz="1050" b="0" i="0" u="none" strike="noStrike" kern="1200" dirty="0">
                <a:solidFill>
                  <a:schemeClr val="tx1"/>
                </a:solidFill>
                <a:effectLst/>
                <a:latin typeface="+mn-lt"/>
                <a:ea typeface="+mn-ea"/>
                <a:cs typeface="+mn-cs"/>
              </a:rPr>
              <a:t>the following :</a:t>
            </a:r>
            <a:endParaRPr lang="en-IN" sz="900" b="0" i="0" u="none" strike="noStrike" kern="1200" dirty="0">
              <a:solidFill>
                <a:schemeClr val="tx1"/>
              </a:solidFill>
              <a:effectLst/>
              <a:latin typeface="+mn-lt"/>
              <a:ea typeface="+mn-ea"/>
              <a:cs typeface="+mn-cs"/>
            </a:endParaRPr>
          </a:p>
          <a:p>
            <a:pPr marL="571500" lvl="3" indent="-114300">
              <a:buFont typeface="Arial" panose="020B0604020202020204" pitchFamily="34" charset="0"/>
              <a:buChar char="•"/>
            </a:pPr>
            <a:r>
              <a:rPr lang="en-IN" sz="900" b="1" i="0" u="none" strike="noStrike" kern="1200" dirty="0">
                <a:solidFill>
                  <a:schemeClr val="tx1"/>
                </a:solidFill>
                <a:effectLst/>
                <a:latin typeface="+mn-lt"/>
                <a:ea typeface="+mn-ea"/>
                <a:cs typeface="+mn-cs"/>
              </a:rPr>
              <a:t>Table Owner</a:t>
            </a:r>
            <a:r>
              <a:rPr lang="en-IN" sz="900" b="0" i="0" u="none" strike="noStrike" kern="1200" dirty="0">
                <a:solidFill>
                  <a:schemeClr val="tx1"/>
                </a:solidFill>
                <a:effectLst/>
                <a:latin typeface="+mn-lt"/>
                <a:ea typeface="+mn-ea"/>
                <a:cs typeface="+mn-cs"/>
              </a:rPr>
              <a:t> - Select the database schema you would like to create and load data into.</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1" i="0" u="none" strike="noStrike" kern="1200" dirty="0">
                <a:solidFill>
                  <a:schemeClr val="tx1"/>
                </a:solidFill>
                <a:effectLst/>
                <a:latin typeface="+mn-lt"/>
                <a:ea typeface="+mn-ea"/>
                <a:cs typeface="+mn-cs"/>
              </a:rPr>
              <a:t>Table Name</a:t>
            </a:r>
            <a:r>
              <a:rPr lang="en-IN" sz="900" b="0" i="0" u="none" strike="noStrike" kern="1200" dirty="0">
                <a:solidFill>
                  <a:schemeClr val="tx1"/>
                </a:solidFill>
                <a:effectLst/>
                <a:latin typeface="+mn-lt"/>
                <a:ea typeface="+mn-ea"/>
                <a:cs typeface="+mn-cs"/>
              </a:rPr>
              <a:t> - Enter the table name you would like to create. By default, all table names are converted to upper case.</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1" i="0" u="none" strike="noStrike" kern="1200" dirty="0">
                <a:solidFill>
                  <a:schemeClr val="tx1"/>
                </a:solidFill>
                <a:effectLst/>
                <a:latin typeface="+mn-lt"/>
                <a:ea typeface="+mn-ea"/>
                <a:cs typeface="+mn-cs"/>
              </a:rPr>
              <a:t>Error Table Name</a:t>
            </a:r>
            <a:r>
              <a:rPr lang="en-IN" sz="900" b="0" i="0" u="none" strike="noStrike" kern="1200" dirty="0">
                <a:solidFill>
                  <a:schemeClr val="tx1"/>
                </a:solidFill>
                <a:effectLst/>
                <a:latin typeface="+mn-lt"/>
                <a:ea typeface="+mn-ea"/>
                <a:cs typeface="+mn-cs"/>
              </a:rPr>
              <a:t> - Enter the error table name you would like to save errors during data load. You can simply press the &lt;tab&gt; key. If data load succeeds without any error, this error table is dropped automatically.</a:t>
            </a:r>
          </a:p>
          <a:p>
            <a:pPr marL="114300" lvl="1" indent="0">
              <a:buFont typeface="+mj-lt"/>
              <a:buNone/>
            </a:pPr>
            <a:r>
              <a:rPr lang="en-IN" sz="1050" b="0" i="0" u="none" strike="noStrike" kern="1200" dirty="0">
                <a:solidFill>
                  <a:schemeClr val="tx1"/>
                </a:solidFill>
                <a:effectLst/>
                <a:latin typeface="+mn-lt"/>
                <a:ea typeface="+mn-ea"/>
                <a:cs typeface="+mn-cs"/>
              </a:rPr>
              <a:t>     In the slide example, enter movies for Table Name and press the &lt;tab&gt; key. You can configure load settings such</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     as column headers, file encoding, column delimiter / enclosed by (for CSV or</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     TXT), and Select Sheet (for XLSX with multiple worksheets).</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     </a:t>
            </a:r>
            <a:r>
              <a:rPr lang="en-US" sz="1200" b="0" dirty="0">
                <a:latin typeface="+mn-lt"/>
                <a:ea typeface="ＭＳ Ｐゴシック" pitchFamily="34" charset="-128"/>
                <a:cs typeface="Arial" pitchFamily="34" charset="0"/>
              </a:rPr>
              <a:t>Click </a:t>
            </a:r>
            <a:r>
              <a:rPr lang="en-US" sz="1200" b="1" dirty="0">
                <a:latin typeface="+mn-lt"/>
                <a:ea typeface="ＭＳ Ｐゴシック" pitchFamily="34" charset="-128"/>
                <a:cs typeface="Arial" pitchFamily="34" charset="0"/>
              </a:rPr>
              <a:t>Configure</a:t>
            </a:r>
            <a:r>
              <a:rPr lang="en-US" sz="1200" b="0" dirty="0">
                <a:latin typeface="+mn-lt"/>
                <a:ea typeface="ＭＳ Ｐゴシック" pitchFamily="34" charset="-128"/>
                <a:cs typeface="Arial" pitchFamily="34" charset="0"/>
              </a:rPr>
              <a:t> to view</a:t>
            </a:r>
            <a:r>
              <a:rPr lang="en-IN" sz="1050" b="0" i="0" u="none" strike="noStrike" kern="1200" dirty="0">
                <a:solidFill>
                  <a:schemeClr val="tx1"/>
                </a:solidFill>
                <a:effectLst/>
                <a:latin typeface="+mn-lt"/>
                <a:ea typeface="+mn-ea"/>
                <a:cs typeface="+mn-cs"/>
              </a:rPr>
              <a:t> full preview and change more settings. </a:t>
            </a:r>
          </a:p>
          <a:p>
            <a:pPr marL="342900" lvl="1" indent="-228600">
              <a:buFont typeface="+mj-lt"/>
              <a:buAutoNum type="arabicPeriod" startAt="4"/>
            </a:pPr>
            <a:r>
              <a:rPr lang="en-IN" sz="1050" b="0" i="0" u="none" strike="noStrike" kern="1200" dirty="0">
                <a:solidFill>
                  <a:schemeClr val="tx1"/>
                </a:solidFill>
                <a:effectLst/>
                <a:latin typeface="+mn-lt"/>
                <a:ea typeface="+mn-ea"/>
                <a:cs typeface="+mn-cs"/>
              </a:rPr>
              <a:t>Configure dialog displays maximum of 100 columns and 100 rows. </a:t>
            </a:r>
          </a:p>
          <a:p>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Note</a:t>
            </a:r>
            <a:r>
              <a:rPr lang="en-IN" sz="1100" b="0" i="0" u="none" strike="noStrike" kern="1200" dirty="0">
                <a:solidFill>
                  <a:schemeClr val="tx1"/>
                </a:solidFill>
                <a:effectLst/>
                <a:latin typeface="+mn-lt"/>
                <a:ea typeface="+mn-ea"/>
                <a:cs typeface="+mn-cs"/>
              </a:rPr>
              <a:t>: In Configure dialog, under </a:t>
            </a:r>
            <a:r>
              <a:rPr lang="en-IN" sz="1100" b="1" i="0" u="none" strike="noStrike" kern="1200" dirty="0">
                <a:solidFill>
                  <a:schemeClr val="tx1"/>
                </a:solidFill>
                <a:effectLst/>
                <a:latin typeface="+mn-lt"/>
                <a:ea typeface="+mn-ea"/>
                <a:cs typeface="+mn-cs"/>
              </a:rPr>
              <a:t>Columns to Load</a:t>
            </a:r>
            <a:r>
              <a:rPr lang="en-IN" sz="1100" b="0" i="0" u="none" strike="noStrike" kern="1200" dirty="0">
                <a:solidFill>
                  <a:schemeClr val="tx1"/>
                </a:solidFill>
                <a:effectLst/>
                <a:latin typeface="+mn-lt"/>
                <a:ea typeface="+mn-ea"/>
                <a:cs typeface="+mn-cs"/>
              </a:rPr>
              <a:t> tab, you can enter case insensitive value that will be treated </a:t>
            </a:r>
            <a:br>
              <a:rPr lang="en-IN" sz="1100" b="0" i="0" u="none" strike="noStrike" kern="1200" dirty="0">
                <a:solidFill>
                  <a:schemeClr val="tx1"/>
                </a:solidFill>
                <a:effectLst/>
                <a:latin typeface="+mn-lt"/>
                <a:ea typeface="+mn-ea"/>
                <a:cs typeface="+mn-cs"/>
              </a:rPr>
            </a:br>
            <a:r>
              <a:rPr lang="en-IN" sz="1100" b="0" i="0" u="none" strike="noStrike" kern="1200" dirty="0">
                <a:solidFill>
                  <a:schemeClr val="tx1"/>
                </a:solidFill>
                <a:effectLst/>
                <a:latin typeface="+mn-lt"/>
                <a:ea typeface="+mn-ea"/>
                <a:cs typeface="+mn-cs"/>
              </a:rPr>
              <a:t>        as NULL. For example, "</a:t>
            </a:r>
            <a:r>
              <a:rPr lang="en-IN" sz="1100" b="0" i="0" u="none" strike="noStrike" kern="1200" dirty="0" err="1">
                <a:solidFill>
                  <a:schemeClr val="tx1"/>
                </a:solidFill>
                <a:effectLst/>
                <a:latin typeface="+mn-lt"/>
                <a:ea typeface="+mn-ea"/>
                <a:cs typeface="+mn-cs"/>
              </a:rPr>
              <a:t>tbd</a:t>
            </a:r>
            <a:r>
              <a:rPr lang="en-IN" sz="1100" b="0" i="0" u="none" strike="noStrike" kern="1200" dirty="0">
                <a:solidFill>
                  <a:schemeClr val="tx1"/>
                </a:solidFill>
                <a:effectLst/>
                <a:latin typeface="+mn-lt"/>
                <a:ea typeface="+mn-ea"/>
                <a:cs typeface="+mn-cs"/>
              </a:rPr>
              <a:t>", "n/a", "unknown", "-".</a:t>
            </a:r>
            <a:br>
              <a:rPr lang="en-IN" sz="1100" b="0" i="0" u="none" strike="noStrike" kern="1200" dirty="0">
                <a:solidFill>
                  <a:schemeClr val="tx1"/>
                </a:solidFill>
                <a:effectLst/>
                <a:latin typeface="+mn-lt"/>
                <a:ea typeface="+mn-ea"/>
                <a:cs typeface="+mn-cs"/>
              </a:rPr>
            </a:br>
            <a:r>
              <a:rPr lang="en-IN" sz="1100" b="0" i="0" u="none" strike="noStrike" kern="1200" dirty="0">
                <a:solidFill>
                  <a:schemeClr val="tx1"/>
                </a:solidFill>
                <a:effectLst/>
                <a:latin typeface="+mn-lt"/>
                <a:ea typeface="+mn-ea"/>
                <a:cs typeface="+mn-cs"/>
              </a:rPr>
              <a:t>        Make the appropriate changes and click </a:t>
            </a:r>
            <a:r>
              <a:rPr lang="en-IN" sz="1100" b="1" i="0" u="none" strike="noStrike" kern="1200" dirty="0">
                <a:solidFill>
                  <a:schemeClr val="tx1"/>
                </a:solidFill>
                <a:effectLst/>
                <a:latin typeface="+mn-lt"/>
                <a:ea typeface="+mn-ea"/>
                <a:cs typeface="+mn-cs"/>
              </a:rPr>
              <a:t>Save Changes</a:t>
            </a:r>
            <a:r>
              <a:rPr lang="en-IN" sz="1100" b="0" i="0" u="none" strike="noStrike" kern="1200" dirty="0">
                <a:solidFill>
                  <a:schemeClr val="tx1"/>
                </a:solidFill>
                <a:effectLst/>
                <a:latin typeface="+mn-lt"/>
                <a:ea typeface="+mn-ea"/>
                <a:cs typeface="+mn-cs"/>
              </a:rPr>
              <a:t>.</a:t>
            </a:r>
            <a:br>
              <a:rPr lang="en-IN" sz="1100" b="0" i="0" u="none" strike="noStrike" kern="1200" dirty="0">
                <a:solidFill>
                  <a:schemeClr val="tx1"/>
                </a:solidFill>
                <a:effectLst/>
                <a:latin typeface="+mn-lt"/>
                <a:ea typeface="+mn-ea"/>
                <a:cs typeface="+mn-cs"/>
              </a:rPr>
            </a:br>
            <a:r>
              <a:rPr lang="en-IN" sz="1100" b="0" i="0" u="none" strike="noStrike" kern="1200" dirty="0">
                <a:solidFill>
                  <a:schemeClr val="tx1"/>
                </a:solidFill>
                <a:effectLst/>
                <a:latin typeface="+mn-lt"/>
                <a:ea typeface="+mn-ea"/>
                <a:cs typeface="+mn-cs"/>
              </a:rPr>
              <a:t>        In the slide example, you do not make any changes. Therefore, you click X to close the Configure dialog.</a:t>
            </a:r>
            <a:br>
              <a:rPr lang="en-IN" sz="1100" b="0" i="0" u="none" strike="noStrike" kern="1200" dirty="0">
                <a:solidFill>
                  <a:schemeClr val="tx1"/>
                </a:solidFill>
                <a:effectLst/>
                <a:latin typeface="+mn-lt"/>
                <a:ea typeface="+mn-ea"/>
                <a:cs typeface="+mn-cs"/>
              </a:rPr>
            </a:br>
            <a:r>
              <a:rPr lang="en-IN" sz="1100" b="0" i="0" u="none" strike="noStrike" kern="1200" dirty="0">
                <a:solidFill>
                  <a:schemeClr val="tx1"/>
                </a:solidFill>
                <a:effectLst/>
                <a:latin typeface="+mn-lt"/>
                <a:ea typeface="+mn-ea"/>
                <a:cs typeface="+mn-cs"/>
              </a:rPr>
              <a:t>     </a:t>
            </a:r>
            <a:br>
              <a:rPr lang="en-IN" sz="1100" b="0" i="0" u="none" strike="noStrike" kern="1200" dirty="0">
                <a:solidFill>
                  <a:schemeClr val="tx1"/>
                </a:solidFill>
                <a:effectLst/>
                <a:latin typeface="+mn-lt"/>
                <a:ea typeface="+mn-ea"/>
                <a:cs typeface="+mn-cs"/>
              </a:rPr>
            </a:br>
            <a:endParaRPr lang="en-US" sz="1250" b="0" dirty="0">
              <a:latin typeface="+mn-lt"/>
              <a:ea typeface="ＭＳ Ｐゴシック" pitchFamily="34" charset="-128"/>
              <a:cs typeface="Arial" pitchFamily="34" charset="0"/>
            </a:endParaRPr>
          </a:p>
          <a:p>
            <a:pPr marL="457200" lvl="1" indent="-342900">
              <a:buFont typeface="+mj-lt"/>
              <a:buAutoNum type="arabicPeriod" startAt="3"/>
            </a:pPr>
            <a:endParaRPr lang="en-US" sz="125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271479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lvl="1" indent="-228600">
              <a:buFont typeface="+mj-lt"/>
              <a:buAutoNum type="arabicPeriod" startAt="5"/>
            </a:pPr>
            <a:r>
              <a:rPr lang="en-US" sz="1200" b="0" dirty="0">
                <a:latin typeface="+mn-lt"/>
                <a:ea typeface="ＭＳ Ｐゴシック" pitchFamily="34" charset="-128"/>
                <a:cs typeface="Arial" pitchFamily="34" charset="0"/>
              </a:rPr>
              <a:t>In the Load Data dialog, select or enter </a:t>
            </a:r>
            <a:r>
              <a:rPr lang="en-IN" sz="1050" b="0" i="0" u="none" strike="noStrike" kern="1200" dirty="0">
                <a:solidFill>
                  <a:schemeClr val="tx1"/>
                </a:solidFill>
                <a:effectLst/>
                <a:latin typeface="+mn-lt"/>
                <a:ea typeface="+mn-ea"/>
                <a:cs typeface="+mn-cs"/>
              </a:rPr>
              <a:t>the following and scroll down:</a:t>
            </a:r>
          </a:p>
          <a:p>
            <a:pPr marL="40005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1" i="0" u="none" strike="noStrike" kern="1200" dirty="0">
                <a:solidFill>
                  <a:schemeClr val="tx1"/>
                </a:solidFill>
                <a:effectLst/>
                <a:latin typeface="+mn-lt"/>
                <a:ea typeface="+mn-ea"/>
                <a:cs typeface="+mn-cs"/>
              </a:rPr>
              <a:t>Primary Keys</a:t>
            </a:r>
            <a:r>
              <a:rPr lang="en-IN" sz="900" b="0" i="0" u="none" strike="noStrike" kern="1200" dirty="0">
                <a:solidFill>
                  <a:schemeClr val="tx1"/>
                </a:solidFill>
                <a:effectLst/>
                <a:latin typeface="+mn-lt"/>
                <a:ea typeface="+mn-ea"/>
                <a:cs typeface="+mn-cs"/>
              </a:rPr>
              <a:t> - Select how to set the primary key (Oracle Database 12c or later). Primary keys can be set using </a:t>
            </a:r>
            <a:r>
              <a:rPr lang="en-IN" sz="900" b="1" i="0" u="none" strike="noStrike" kern="1200" dirty="0">
                <a:solidFill>
                  <a:schemeClr val="tx1"/>
                </a:solidFill>
                <a:effectLst/>
                <a:latin typeface="+mn-lt"/>
                <a:ea typeface="+mn-ea"/>
                <a:cs typeface="+mn-cs"/>
              </a:rPr>
              <a:t>SYS_GUID</a:t>
            </a:r>
            <a:r>
              <a:rPr lang="en-IN" sz="900" b="0" i="0" u="none" strike="noStrike" kern="1200" dirty="0">
                <a:solidFill>
                  <a:schemeClr val="tx1"/>
                </a:solidFill>
                <a:effectLst/>
                <a:latin typeface="+mn-lt"/>
                <a:ea typeface="+mn-ea"/>
                <a:cs typeface="+mn-cs"/>
              </a:rPr>
              <a:t> or </a:t>
            </a:r>
            <a:r>
              <a:rPr lang="en-IN" sz="900" b="1" i="0" u="none" strike="noStrike" kern="1200" dirty="0">
                <a:solidFill>
                  <a:schemeClr val="tx1"/>
                </a:solidFill>
                <a:effectLst/>
                <a:latin typeface="+mn-lt"/>
                <a:ea typeface="+mn-ea"/>
                <a:cs typeface="+mn-cs"/>
              </a:rPr>
              <a:t>Identity Column</a:t>
            </a:r>
            <a:r>
              <a:rPr lang="en-IN" sz="900" b="0" i="0" u="none" strike="noStrike" kern="1200" dirty="0">
                <a:solidFill>
                  <a:schemeClr val="tx1"/>
                </a:solidFill>
                <a:effectLst/>
                <a:latin typeface="+mn-lt"/>
                <a:ea typeface="+mn-ea"/>
                <a:cs typeface="+mn-cs"/>
              </a:rPr>
              <a:t>. </a:t>
            </a:r>
            <a:r>
              <a:rPr lang="en-IN" sz="900" b="1" i="0" u="none" strike="noStrike" kern="1200" dirty="0">
                <a:solidFill>
                  <a:schemeClr val="tx1"/>
                </a:solidFill>
                <a:effectLst/>
                <a:latin typeface="+mn-lt"/>
                <a:ea typeface="+mn-ea"/>
                <a:cs typeface="+mn-cs"/>
              </a:rPr>
              <a:t>SYS_GUID</a:t>
            </a:r>
            <a:r>
              <a:rPr lang="en-IN" sz="900" b="0" i="0" u="none" strike="noStrike" kern="1200" dirty="0">
                <a:solidFill>
                  <a:schemeClr val="tx1"/>
                </a:solidFill>
                <a:effectLst/>
                <a:latin typeface="+mn-lt"/>
                <a:ea typeface="+mn-ea"/>
                <a:cs typeface="+mn-cs"/>
              </a:rPr>
              <a:t> generates and returns a globally unique identifier. On most platforms, this generated identifier is based on a host identifier, a process or thread identifier of the process or thread invoking the function, and a non-repeating value (sequence of bytes). </a:t>
            </a:r>
            <a:r>
              <a:rPr lang="en-IN" sz="900" b="1" i="0" u="none" strike="noStrike" kern="1200" dirty="0">
                <a:solidFill>
                  <a:schemeClr val="tx1"/>
                </a:solidFill>
                <a:effectLst/>
                <a:latin typeface="+mn-lt"/>
                <a:ea typeface="+mn-ea"/>
                <a:cs typeface="+mn-cs"/>
              </a:rPr>
              <a:t>SYS_GUID</a:t>
            </a:r>
            <a:r>
              <a:rPr lang="en-IN" sz="900" b="0" i="0" u="none" strike="noStrike" kern="1200" dirty="0">
                <a:solidFill>
                  <a:schemeClr val="tx1"/>
                </a:solidFill>
                <a:effectLst/>
                <a:latin typeface="+mn-lt"/>
                <a:ea typeface="+mn-ea"/>
                <a:cs typeface="+mn-cs"/>
              </a:rPr>
              <a:t> consumes more space, but is unpredictable. </a:t>
            </a:r>
            <a:r>
              <a:rPr lang="en-IN" sz="900" b="1" i="0" u="none" strike="noStrike" kern="1200" dirty="0">
                <a:solidFill>
                  <a:schemeClr val="tx1"/>
                </a:solidFill>
                <a:effectLst/>
                <a:latin typeface="+mn-lt"/>
                <a:ea typeface="+mn-ea"/>
                <a:cs typeface="+mn-cs"/>
              </a:rPr>
              <a:t>Identity Column</a:t>
            </a:r>
            <a:r>
              <a:rPr lang="en-IN" sz="900" b="0" i="0" u="none" strike="noStrike" kern="1200" dirty="0">
                <a:solidFill>
                  <a:schemeClr val="tx1"/>
                </a:solidFill>
                <a:effectLst/>
                <a:latin typeface="+mn-lt"/>
                <a:ea typeface="+mn-ea"/>
                <a:cs typeface="+mn-cs"/>
              </a:rPr>
              <a:t> is compact, but can be predictable.</a:t>
            </a:r>
          </a:p>
          <a:p>
            <a:pPr marL="40005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900" b="1" i="0" u="none" strike="noStrike" kern="1200" dirty="0">
                <a:solidFill>
                  <a:schemeClr val="tx1"/>
                </a:solidFill>
                <a:effectLst/>
                <a:latin typeface="+mn-lt"/>
                <a:ea typeface="+mn-ea"/>
                <a:cs typeface="+mn-cs"/>
              </a:rPr>
              <a:t>Use Column Data Types</a:t>
            </a:r>
            <a:r>
              <a:rPr lang="en-IN" sz="900" b="0" i="0" u="none" strike="noStrike" kern="1200" dirty="0">
                <a:solidFill>
                  <a:schemeClr val="tx1"/>
                </a:solidFill>
                <a:effectLst/>
                <a:latin typeface="+mn-lt"/>
                <a:ea typeface="+mn-ea"/>
                <a:cs typeface="+mn-cs"/>
              </a:rPr>
              <a:t> - Select to use the column types parsed from the file. If not selected, the table columns will be created as VARCHAR2(4000).</a:t>
            </a:r>
          </a:p>
          <a:p>
            <a:pPr marL="285750" marR="0" lvl="2"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IN" sz="900" b="0" i="0" u="none" strike="noStrike" kern="1200" dirty="0">
                <a:solidFill>
                  <a:schemeClr val="tx1"/>
                </a:solidFill>
                <a:effectLst/>
                <a:latin typeface="+mn-lt"/>
                <a:ea typeface="+mn-ea"/>
                <a:cs typeface="+mn-cs"/>
              </a:rPr>
              <a:t>In the slide example, accept the default for Primary Keys, ensure that the Use Column Data Types checkbox is selected and click </a:t>
            </a:r>
            <a:r>
              <a:rPr lang="en-IN" sz="900" b="1" i="0" u="none" strike="noStrike" kern="1200" dirty="0">
                <a:solidFill>
                  <a:schemeClr val="tx1"/>
                </a:solidFill>
                <a:effectLst/>
                <a:latin typeface="+mn-lt"/>
                <a:ea typeface="+mn-ea"/>
                <a:cs typeface="+mn-cs"/>
              </a:rPr>
              <a:t>Load Data</a:t>
            </a:r>
            <a:r>
              <a:rPr lang="en-IN" sz="90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r>
              <a:rPr lang="en-IN" sz="1050" b="0" i="0" u="none" strike="noStrike" kern="1200" dirty="0">
                <a:solidFill>
                  <a:schemeClr val="tx1"/>
                </a:solidFill>
                <a:effectLst/>
                <a:latin typeface="+mn-lt"/>
                <a:ea typeface="+mn-ea"/>
                <a:cs typeface="+mn-cs"/>
              </a:rPr>
              <a:t>Notice that the table is now created with &lt;n&gt; rows. In the slide example, you see that the MOVIES table has been created with 250 rows. You want to view the table definition now. Click </a:t>
            </a:r>
            <a:r>
              <a:rPr lang="en-IN" sz="1050" b="1" i="0" u="none" strike="noStrike" kern="1200" dirty="0">
                <a:solidFill>
                  <a:schemeClr val="tx1"/>
                </a:solidFill>
                <a:effectLst/>
                <a:latin typeface="+mn-lt"/>
                <a:ea typeface="+mn-ea"/>
                <a:cs typeface="+mn-cs"/>
              </a:rPr>
              <a:t>View Table</a:t>
            </a:r>
            <a:r>
              <a:rPr lang="en-IN" sz="1050" b="0" i="0" u="none" strike="noStrike" kern="1200" dirty="0">
                <a:solidFill>
                  <a:schemeClr val="tx1"/>
                </a:solidFill>
                <a:effectLst/>
                <a:latin typeface="+mn-lt"/>
                <a:ea typeface="+mn-ea"/>
                <a:cs typeface="+mn-cs"/>
              </a:rPr>
              <a:t>.</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5"/>
              <a:tabLst/>
              <a:defRPr/>
            </a:pPr>
            <a:endParaRPr lang="en-IN" sz="1050" b="0" i="0" u="none" strike="noStrike" kern="1200" dirty="0">
              <a:solidFill>
                <a:schemeClr val="tx1"/>
              </a:solidFill>
              <a:effectLst/>
              <a:latin typeface="+mn-lt"/>
              <a:ea typeface="+mn-ea"/>
              <a:cs typeface="+mn-cs"/>
            </a:endParaRPr>
          </a:p>
          <a:p>
            <a:pPr marL="40005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900" b="0" i="0" u="none" strike="noStrike" kern="1200" dirty="0">
              <a:solidFill>
                <a:schemeClr val="tx1"/>
              </a:solidFill>
              <a:effectLst/>
              <a:latin typeface="+mn-lt"/>
              <a:ea typeface="+mn-ea"/>
              <a:cs typeface="+mn-cs"/>
            </a:endParaRPr>
          </a:p>
          <a:p>
            <a:pPr marL="40005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900" b="0" i="0" u="none" strike="noStrike" kern="1200" dirty="0">
              <a:solidFill>
                <a:schemeClr val="tx1"/>
              </a:solidFill>
              <a:effectLst/>
              <a:latin typeface="+mn-lt"/>
              <a:ea typeface="+mn-ea"/>
              <a:cs typeface="+mn-cs"/>
            </a:endParaRPr>
          </a:p>
          <a:p>
            <a:pPr marL="400050" marR="0" lvl="2"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IN" sz="900" b="0" i="0" u="none" strike="noStrike" kern="1200" dirty="0">
              <a:solidFill>
                <a:schemeClr val="tx1"/>
              </a:solidFill>
              <a:effectLst/>
              <a:latin typeface="+mn-lt"/>
              <a:ea typeface="+mn-ea"/>
              <a:cs typeface="+mn-cs"/>
            </a:endParaRPr>
          </a:p>
          <a:p>
            <a:pPr marL="400050" lvl="2" indent="-114300">
              <a:buFont typeface="Arial" panose="020B0604020202020204" pitchFamily="34" charset="0"/>
              <a:buChar char="•"/>
            </a:pPr>
            <a:endParaRPr lang="en-IN" sz="900" b="0" i="0" u="none" strike="noStrike" kern="1200" dirty="0">
              <a:solidFill>
                <a:schemeClr val="tx1"/>
              </a:solidFill>
              <a:effectLst/>
              <a:latin typeface="+mn-lt"/>
              <a:ea typeface="+mn-ea"/>
              <a:cs typeface="+mn-cs"/>
            </a:endParaRPr>
          </a:p>
          <a:p>
            <a:pPr marL="400050" lvl="2" indent="-114300">
              <a:buFont typeface="Arial" panose="020B0604020202020204" pitchFamily="34" charset="0"/>
              <a:buChar char="•"/>
            </a:pPr>
            <a:endParaRPr lang="en-IN" sz="9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 </a:t>
            </a:r>
            <a:r>
              <a:rPr lang="en-IN" sz="1100" b="1" i="0" u="none" strike="noStrike" kern="1200" dirty="0">
                <a:solidFill>
                  <a:schemeClr val="tx1"/>
                </a:solidFill>
                <a:effectLst/>
                <a:latin typeface="+mn-lt"/>
                <a:ea typeface="+mn-ea"/>
                <a:cs typeface="+mn-cs"/>
              </a:rPr>
              <a:t>Use Column Data Types</a:t>
            </a:r>
            <a:r>
              <a:rPr lang="en-IN" sz="1100" b="0" i="0" u="none" strike="noStrike" kern="1200" dirty="0">
                <a:solidFill>
                  <a:schemeClr val="tx1"/>
                </a:solidFill>
                <a:effectLst/>
                <a:latin typeface="+mn-lt"/>
                <a:ea typeface="+mn-ea"/>
                <a:cs typeface="+mn-cs"/>
              </a:rPr>
              <a:t> - Select to use the column types parsed from the file. If not selected, the table columns will be created as VARCHAR2(4000).</a:t>
            </a:r>
          </a:p>
          <a:p>
            <a:pPr marL="457200" lvl="1" indent="-342900">
              <a:buFont typeface="+mj-lt"/>
              <a:buAutoNum type="arabicPeriod" startAt="5"/>
            </a:pPr>
            <a:r>
              <a:rPr lang="en-US" sz="1250" b="0" dirty="0">
                <a:latin typeface="+mn-lt"/>
                <a:ea typeface="ＭＳ Ｐゴシック" pitchFamily="34" charset="-128"/>
                <a:cs typeface="Arial" pitchFamily="34" charset="0"/>
              </a:rPr>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5519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lvl="1" indent="-228600">
              <a:buFont typeface="+mj-lt"/>
              <a:buAutoNum type="arabicPeriod" startAt="7"/>
            </a:pPr>
            <a:r>
              <a:rPr lang="en-IN" sz="1050" b="0" i="0" u="none" strike="noStrike" kern="1200" dirty="0">
                <a:solidFill>
                  <a:schemeClr val="tx1"/>
                </a:solidFill>
                <a:effectLst/>
                <a:latin typeface="+mn-lt"/>
                <a:ea typeface="+mn-ea"/>
                <a:cs typeface="+mn-cs"/>
              </a:rPr>
              <a:t>You are navigated to the Object Browser. View the table definition.</a:t>
            </a:r>
          </a:p>
          <a:p>
            <a:pPr marL="342900" lvl="1" indent="-228600">
              <a:buFont typeface="+mj-lt"/>
              <a:buAutoNum type="arabicPeriod" startAt="7"/>
            </a:pPr>
            <a:r>
              <a:rPr lang="en-IN" sz="1050" b="0" i="0" u="none" strike="noStrike" kern="1200" dirty="0">
                <a:solidFill>
                  <a:schemeClr val="tx1"/>
                </a:solidFill>
                <a:effectLst/>
                <a:latin typeface="+mn-lt"/>
                <a:ea typeface="+mn-ea"/>
                <a:cs typeface="+mn-cs"/>
              </a:rPr>
              <a:t>In the Detail pane, click Data to view the table data. In the slide example, you view the MOVIES table data.</a:t>
            </a:r>
          </a:p>
          <a:p>
            <a:pPr marL="0" lvl="0" indent="-114300">
              <a:buNone/>
            </a:pPr>
            <a:endParaRPr lang="en-US" sz="13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1120984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IN" sz="1100" b="0" i="0" u="none" strike="noStrike" kern="1200" dirty="0">
                <a:solidFill>
                  <a:schemeClr val="tx1"/>
                </a:solidFill>
                <a:effectLst/>
                <a:latin typeface="+mn-lt"/>
                <a:ea typeface="+mn-ea"/>
                <a:cs typeface="+mn-cs"/>
              </a:rPr>
              <a:t>The slide shows an example of loading an XLSX file containing two worksheets. The wizard picks up the first sheet by default. You click Select Sheet to select another sheet to be loaded.</a:t>
            </a:r>
          </a:p>
          <a:p>
            <a:r>
              <a:rPr lang="en-IN" sz="1100" b="0" i="0" u="none" strike="noStrike" kern="1200" dirty="0">
                <a:solidFill>
                  <a:schemeClr val="tx1"/>
                </a:solidFill>
                <a:effectLst/>
                <a:latin typeface="+mn-lt"/>
                <a:ea typeface="+mn-ea"/>
                <a:cs typeface="+mn-cs"/>
              </a:rPr>
              <a:t>Loading XLSX files is similar to loading CSV files. There is no need to detect or to choose delimiter or enclosing characters.</a:t>
            </a:r>
          </a:p>
          <a:p>
            <a:r>
              <a:rPr lang="en-IN" sz="1100" b="0" i="0" u="none" strike="noStrike" kern="1200" dirty="0">
                <a:solidFill>
                  <a:schemeClr val="tx1"/>
                </a:solidFill>
                <a:effectLst/>
                <a:latin typeface="+mn-lt"/>
                <a:ea typeface="+mn-ea"/>
                <a:cs typeface="+mn-cs"/>
              </a:rPr>
              <a:t>To load a XLSX file: </a:t>
            </a:r>
          </a:p>
          <a:p>
            <a:pPr marL="457200" lvl="1" indent="-228600">
              <a:buFont typeface="+mj-lt"/>
              <a:buAutoNum type="arabicPeriod"/>
            </a:pPr>
            <a:r>
              <a:rPr lang="en-IN" sz="1050" b="0" i="0" u="none" strike="noStrike" kern="1200" dirty="0">
                <a:solidFill>
                  <a:schemeClr val="tx1"/>
                </a:solidFill>
                <a:effectLst/>
                <a:latin typeface="+mn-lt"/>
                <a:ea typeface="+mn-ea"/>
                <a:cs typeface="+mn-cs"/>
              </a:rPr>
              <a:t>On the Workspace home page, click the </a:t>
            </a:r>
            <a:r>
              <a:rPr lang="en-IN" sz="1050" b="1" i="0" u="none" strike="noStrike" kern="1200" dirty="0">
                <a:solidFill>
                  <a:schemeClr val="tx1"/>
                </a:solidFill>
                <a:effectLst/>
                <a:latin typeface="+mn-lt"/>
                <a:ea typeface="+mn-ea"/>
                <a:cs typeface="+mn-cs"/>
              </a:rPr>
              <a:t>SQL Workshop</a:t>
            </a:r>
            <a:r>
              <a:rPr lang="en-IN" sz="1050" b="0" i="0" u="none" strike="noStrike" kern="1200" dirty="0">
                <a:solidFill>
                  <a:schemeClr val="tx1"/>
                </a:solidFill>
                <a:effectLst/>
                <a:latin typeface="+mn-lt"/>
                <a:ea typeface="+mn-ea"/>
                <a:cs typeface="+mn-cs"/>
              </a:rPr>
              <a:t> icon.</a:t>
            </a:r>
          </a:p>
          <a:p>
            <a:pPr marL="457200" lvl="1" indent="-228600">
              <a:buFont typeface="+mj-lt"/>
              <a:buAutoNum type="arabicPeriod"/>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Utilities</a:t>
            </a:r>
            <a:r>
              <a:rPr lang="en-IN" sz="1050" b="0" i="0" u="none" strike="noStrike" kern="1200" dirty="0">
                <a:solidFill>
                  <a:schemeClr val="tx1"/>
                </a:solidFill>
                <a:effectLst/>
                <a:latin typeface="+mn-lt"/>
                <a:ea typeface="+mn-ea"/>
                <a:cs typeface="+mn-cs"/>
              </a:rPr>
              <a:t>.</a:t>
            </a:r>
          </a:p>
          <a:p>
            <a:pPr marL="457200" lvl="1" indent="-228600">
              <a:buFont typeface="+mj-lt"/>
              <a:buAutoNum type="arabicPeriod"/>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Data Workshop</a:t>
            </a:r>
            <a:r>
              <a:rPr lang="en-IN" sz="1050" b="0" i="0" u="none" strike="noStrike" kern="1200" dirty="0">
                <a:solidFill>
                  <a:schemeClr val="tx1"/>
                </a:solidFill>
                <a:effectLst/>
                <a:latin typeface="+mn-lt"/>
                <a:ea typeface="+mn-ea"/>
                <a:cs typeface="+mn-cs"/>
              </a:rPr>
              <a:t>.</a:t>
            </a:r>
          </a:p>
          <a:p>
            <a:pPr marL="457200" lvl="1" indent="-228600">
              <a:buFont typeface="+mj-lt"/>
              <a:buAutoNum type="arabicPeriod"/>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Load Data</a:t>
            </a:r>
            <a:r>
              <a:rPr lang="en-IN" sz="1050" b="0" i="0" u="none" strike="noStrike" kern="1200" dirty="0">
                <a:solidFill>
                  <a:schemeClr val="tx1"/>
                </a:solidFill>
                <a:effectLst/>
                <a:latin typeface="+mn-lt"/>
                <a:ea typeface="+mn-ea"/>
                <a:cs typeface="+mn-cs"/>
              </a:rPr>
              <a:t>. </a:t>
            </a:r>
          </a:p>
          <a:p>
            <a:pPr marL="457200" lvl="1" indent="-228600">
              <a:buFont typeface="+mj-lt"/>
              <a:buAutoNum type="arabicPeriod"/>
            </a:pPr>
            <a:r>
              <a:rPr lang="en-IN" sz="1050" b="0" i="0" u="none" strike="noStrike" kern="1200" dirty="0">
                <a:solidFill>
                  <a:schemeClr val="tx1"/>
                </a:solidFill>
                <a:effectLst/>
                <a:latin typeface="+mn-lt"/>
                <a:ea typeface="+mn-ea"/>
                <a:cs typeface="+mn-cs"/>
              </a:rPr>
              <a:t>Under Upload a File, Click </a:t>
            </a:r>
            <a:r>
              <a:rPr lang="en-IN" sz="1050" b="1" i="0" u="none" strike="noStrike" kern="1200" dirty="0">
                <a:solidFill>
                  <a:schemeClr val="tx1"/>
                </a:solidFill>
                <a:effectLst/>
                <a:latin typeface="+mn-lt"/>
                <a:ea typeface="+mn-ea"/>
                <a:cs typeface="+mn-cs"/>
              </a:rPr>
              <a:t>Choose File</a:t>
            </a:r>
            <a:r>
              <a:rPr lang="en-IN" sz="1050" b="0" i="0" u="none" strike="noStrike" kern="1200" dirty="0">
                <a:solidFill>
                  <a:schemeClr val="tx1"/>
                </a:solidFill>
                <a:effectLst/>
                <a:latin typeface="+mn-lt"/>
                <a:ea typeface="+mn-ea"/>
                <a:cs typeface="+mn-cs"/>
              </a:rPr>
              <a:t>.</a:t>
            </a:r>
          </a:p>
          <a:p>
            <a:pPr marL="457200" lvl="1" indent="-228600">
              <a:buFont typeface="+mj-lt"/>
              <a:buAutoNum type="arabicPeriod"/>
            </a:pPr>
            <a:r>
              <a:rPr lang="en-IN" sz="1050" b="0" i="0" u="none" strike="noStrike" kern="1200" dirty="0">
                <a:solidFill>
                  <a:schemeClr val="tx1"/>
                </a:solidFill>
                <a:effectLst/>
                <a:latin typeface="+mn-lt"/>
                <a:ea typeface="+mn-ea"/>
                <a:cs typeface="+mn-cs"/>
              </a:rPr>
              <a:t>Select the appropriate XLSX file. Follow the on-screen instructions.</a:t>
            </a:r>
          </a:p>
          <a:p>
            <a:r>
              <a:rPr lang="en-IN" sz="1100" b="0" i="0" u="none" strike="noStrike" kern="1200" dirty="0">
                <a:solidFill>
                  <a:schemeClr val="tx1"/>
                </a:solidFill>
                <a:effectLst/>
                <a:latin typeface="+mn-lt"/>
                <a:ea typeface="+mn-ea"/>
                <a:cs typeface="+mn-cs"/>
              </a:rPr>
              <a:t>If the uploaded XLSX file contains multiple worksheets, </a:t>
            </a:r>
            <a:r>
              <a:rPr lang="en-IN" sz="1100" b="1" i="0" u="none" strike="noStrike" kern="1200" dirty="0">
                <a:solidFill>
                  <a:schemeClr val="tx1"/>
                </a:solidFill>
                <a:effectLst/>
                <a:latin typeface="+mn-lt"/>
                <a:ea typeface="+mn-ea"/>
                <a:cs typeface="+mn-cs"/>
              </a:rPr>
              <a:t>Load Data</a:t>
            </a:r>
            <a:r>
              <a:rPr lang="en-IN" sz="1100" b="0" i="0" u="none" strike="noStrike" kern="1200" dirty="0">
                <a:solidFill>
                  <a:schemeClr val="tx1"/>
                </a:solidFill>
                <a:effectLst/>
                <a:latin typeface="+mn-lt"/>
                <a:ea typeface="+mn-ea"/>
                <a:cs typeface="+mn-cs"/>
              </a:rPr>
              <a:t> wizard picks the first sheet by default. To load another sheet, pick it from the </a:t>
            </a:r>
            <a:r>
              <a:rPr lang="en-IN" sz="1100" b="1" i="0" u="none" strike="noStrike" kern="1200" dirty="0">
                <a:solidFill>
                  <a:schemeClr val="tx1"/>
                </a:solidFill>
                <a:effectLst/>
                <a:latin typeface="+mn-lt"/>
                <a:ea typeface="+mn-ea"/>
                <a:cs typeface="+mn-cs"/>
              </a:rPr>
              <a:t>Select Sheet</a:t>
            </a:r>
            <a:r>
              <a:rPr lang="en-IN" sz="1100" b="0" i="0" u="none" strike="noStrike" kern="1200" dirty="0">
                <a:solidFill>
                  <a:schemeClr val="tx1"/>
                </a:solidFill>
                <a:effectLst/>
                <a:latin typeface="+mn-lt"/>
                <a:ea typeface="+mn-ea"/>
                <a:cs typeface="+mn-cs"/>
              </a:rPr>
              <a:t> select list. The </a:t>
            </a:r>
            <a:r>
              <a:rPr lang="en-IN" sz="1100" b="1" i="0" u="none" strike="noStrike" kern="1200" dirty="0">
                <a:solidFill>
                  <a:schemeClr val="tx1"/>
                </a:solidFill>
                <a:effectLst/>
                <a:latin typeface="+mn-lt"/>
                <a:ea typeface="+mn-ea"/>
                <a:cs typeface="+mn-cs"/>
              </a:rPr>
              <a:t>First lines contains headers</a:t>
            </a:r>
            <a:r>
              <a:rPr lang="en-IN" sz="1100" b="0" i="0" u="none" strike="noStrike" kern="1200" dirty="0">
                <a:solidFill>
                  <a:schemeClr val="tx1"/>
                </a:solidFill>
                <a:effectLst/>
                <a:latin typeface="+mn-lt"/>
                <a:ea typeface="+mn-ea"/>
                <a:cs typeface="+mn-cs"/>
              </a:rPr>
              <a:t> checkbox works similar to CSV files. The same is true for the </a:t>
            </a:r>
            <a:r>
              <a:rPr lang="en-IN" sz="1100" b="1" i="0" u="none" strike="noStrike" kern="1200" dirty="0">
                <a:solidFill>
                  <a:schemeClr val="tx1"/>
                </a:solidFill>
                <a:effectLst/>
                <a:latin typeface="+mn-lt"/>
                <a:ea typeface="+mn-ea"/>
                <a:cs typeface="+mn-cs"/>
              </a:rPr>
              <a:t>Configure</a:t>
            </a:r>
            <a:r>
              <a:rPr lang="en-IN" sz="1100" b="0" i="0" u="none" strike="noStrike" kern="1200" dirty="0">
                <a:solidFill>
                  <a:schemeClr val="tx1"/>
                </a:solidFill>
                <a:effectLst/>
                <a:latin typeface="+mn-lt"/>
                <a:ea typeface="+mn-ea"/>
                <a:cs typeface="+mn-cs"/>
              </a:rPr>
              <a:t> dialog, the behaviour is the same as it is for CSV files. Uploading XLSX files is limited to 20MB for each file.</a:t>
            </a:r>
          </a:p>
          <a:p>
            <a:pPr marL="0" lvl="0" indent="-114300">
              <a:buNone/>
            </a:pPr>
            <a:endParaRPr lang="en-US" sz="13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3705815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IN" sz="1100" b="0" i="0" u="none" strike="noStrike" kern="1200" dirty="0">
                <a:solidFill>
                  <a:schemeClr val="tx1"/>
                </a:solidFill>
                <a:effectLst/>
                <a:latin typeface="+mn-lt"/>
                <a:ea typeface="+mn-ea"/>
                <a:cs typeface="+mn-cs"/>
              </a:rPr>
              <a:t>The slide shows an example of loading a sample data set in to the Oracle Application Express.</a:t>
            </a:r>
          </a:p>
          <a:p>
            <a:r>
              <a:rPr lang="en-IN" dirty="0">
                <a:effectLst/>
              </a:rPr>
              <a:t>You can copy and paste CSV data, or select a sample data set sample into the Load Data Wizard.</a:t>
            </a:r>
          </a:p>
          <a:p>
            <a:r>
              <a:rPr lang="en-IN" dirty="0">
                <a:effectLst/>
              </a:rPr>
              <a:t>To load data by copying and pasting CSV data or selecting a sample data set navigate to SQL Workshop &gt; Utilities. Then, click Data Workshop and select Load Data. Perform the followings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Copy and Paste</a:t>
            </a:r>
            <a:r>
              <a:rPr lang="en-IN" sz="1050" b="0" i="0" u="none" strike="noStrike" kern="1200" dirty="0">
                <a:solidFill>
                  <a:schemeClr val="tx1"/>
                </a:solidFill>
                <a:effectLst/>
                <a:latin typeface="+mn-lt"/>
                <a:ea typeface="+mn-ea"/>
                <a:cs typeface="+mn-cs"/>
              </a:rPr>
              <a:t>. </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IN" sz="1050" b="0" i="0" u="none" strike="noStrike" kern="1200" dirty="0">
                <a:solidFill>
                  <a:schemeClr val="tx1"/>
                </a:solidFill>
                <a:effectLst/>
                <a:latin typeface="+mn-lt"/>
                <a:ea typeface="+mn-ea"/>
                <a:cs typeface="+mn-cs"/>
              </a:rPr>
              <a:t>Under Copy and Paste, you can either copy and paste CSV data or select a sample data set from the drop down menu.</a:t>
            </a:r>
            <a:br>
              <a:rPr lang="en-IN" sz="1050" b="0" i="0" u="none" strike="noStrike" kern="1200" dirty="0">
                <a:solidFill>
                  <a:schemeClr val="tx1"/>
                </a:solidFill>
                <a:effectLst/>
                <a:latin typeface="+mn-lt"/>
                <a:ea typeface="+mn-ea"/>
                <a:cs typeface="+mn-cs"/>
              </a:rPr>
            </a:br>
            <a:r>
              <a:rPr lang="en-IN" sz="1050" b="0" i="0" u="none" strike="noStrike" kern="1200" dirty="0">
                <a:solidFill>
                  <a:schemeClr val="tx1"/>
                </a:solidFill>
                <a:effectLst/>
                <a:latin typeface="+mn-lt"/>
                <a:ea typeface="+mn-ea"/>
                <a:cs typeface="+mn-cs"/>
              </a:rPr>
              <a:t>In the slide example, click </a:t>
            </a:r>
            <a:r>
              <a:rPr lang="en-IN" sz="1050" b="1" i="0" u="none" strike="noStrike" kern="1200" dirty="0">
                <a:solidFill>
                  <a:schemeClr val="tx1"/>
                </a:solidFill>
                <a:effectLst/>
                <a:latin typeface="+mn-lt"/>
                <a:ea typeface="+mn-ea"/>
                <a:cs typeface="+mn-cs"/>
              </a:rPr>
              <a:t>- Select Sample – </a:t>
            </a:r>
            <a:r>
              <a:rPr lang="en-IN" sz="1050" b="0" i="0" u="none" strike="noStrike" kern="1200" dirty="0">
                <a:solidFill>
                  <a:schemeClr val="tx1"/>
                </a:solidFill>
                <a:effectLst/>
                <a:latin typeface="+mn-lt"/>
                <a:ea typeface="+mn-ea"/>
                <a:cs typeface="+mn-cs"/>
              </a:rPr>
              <a:t>and select a data set. For example, select Movies as you see in the slide.</a:t>
            </a:r>
            <a:br>
              <a:rPr lang="en-IN" sz="1050" b="0" i="0" u="none" strike="noStrike" kern="1200" dirty="0">
                <a:solidFill>
                  <a:schemeClr val="tx1"/>
                </a:solidFill>
                <a:effectLst/>
                <a:latin typeface="+mn-lt"/>
                <a:ea typeface="+mn-ea"/>
                <a:cs typeface="+mn-cs"/>
              </a:rPr>
            </a:br>
            <a:endParaRPr lang="en-IN" sz="1050" b="0" i="0" u="none" strike="noStrike" kern="1200" dirty="0">
              <a:solidFill>
                <a:schemeClr val="tx1"/>
              </a:solidFill>
              <a:effectLst/>
              <a:latin typeface="+mn-lt"/>
              <a:ea typeface="+mn-ea"/>
              <a:cs typeface="+mn-cs"/>
            </a:endParaRPr>
          </a:p>
          <a:p>
            <a:endParaRPr lang="en-IN" sz="1100" b="0" i="0" u="none" strike="noStrike" kern="1200" dirty="0">
              <a:solidFill>
                <a:schemeClr val="tx1"/>
              </a:solidFill>
              <a:effectLst/>
              <a:latin typeface="+mn-lt"/>
              <a:ea typeface="+mn-ea"/>
              <a:cs typeface="+mn-cs"/>
            </a:endParaRPr>
          </a:p>
          <a:p>
            <a:pPr marL="0" lvl="0" indent="-114300">
              <a:buNone/>
            </a:pPr>
            <a:endParaRPr lang="en-US" sz="13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1864610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457200" lvl="1" indent="-342900">
              <a:buFont typeface="+mj-lt"/>
              <a:buAutoNum type="arabicPeriod" startAt="3"/>
            </a:pPr>
            <a:r>
              <a:rPr lang="en-US" sz="1250" b="0" dirty="0">
                <a:latin typeface="+mn-lt"/>
                <a:ea typeface="ＭＳ Ｐゴシック" pitchFamily="34" charset="-128"/>
                <a:cs typeface="Arial" pitchFamily="34" charset="0"/>
              </a:rPr>
              <a:t>The sample data is now loaded. Click </a:t>
            </a:r>
            <a:r>
              <a:rPr lang="en-US" sz="1250" b="1" dirty="0">
                <a:latin typeface="+mn-lt"/>
                <a:ea typeface="ＭＳ Ｐゴシック" pitchFamily="34" charset="-128"/>
                <a:cs typeface="Arial" pitchFamily="34" charset="0"/>
              </a:rPr>
              <a:t>Next</a:t>
            </a:r>
            <a:r>
              <a:rPr lang="en-US" sz="1250" b="0" dirty="0">
                <a:latin typeface="+mn-lt"/>
                <a:ea typeface="ＭＳ Ｐゴシック" pitchFamily="34" charset="-128"/>
                <a:cs typeface="Arial" pitchFamily="34" charset="0"/>
              </a:rPr>
              <a:t>.</a:t>
            </a:r>
          </a:p>
          <a:p>
            <a:pPr marL="457200" lvl="1" indent="-342900">
              <a:buFont typeface="+mj-lt"/>
              <a:buAutoNum type="arabicPeriod" startAt="3"/>
            </a:pPr>
            <a:r>
              <a:rPr lang="en-US" sz="1250" b="0" dirty="0">
                <a:latin typeface="+mn-lt"/>
                <a:ea typeface="ＭＳ Ｐゴシック" pitchFamily="34" charset="-128"/>
                <a:cs typeface="Arial" pitchFamily="34" charset="0"/>
              </a:rPr>
              <a:t>Notice that the Load Data dialog now displays "Pasted Data" and not the file name. You can load data either into a new table or an existing table. Follow the on-screen instructions and click </a:t>
            </a:r>
            <a:r>
              <a:rPr lang="en-US" sz="1250" b="1" dirty="0">
                <a:latin typeface="+mn-lt"/>
                <a:ea typeface="ＭＳ Ｐゴシック" pitchFamily="34" charset="-128"/>
                <a:cs typeface="Arial" pitchFamily="34" charset="0"/>
              </a:rPr>
              <a:t>Load Data</a:t>
            </a:r>
            <a:r>
              <a:rPr lang="en-US" sz="1250" b="0" dirty="0">
                <a:latin typeface="+mn-lt"/>
                <a:ea typeface="ＭＳ Ｐゴシック" pitchFamily="34" charset="-128"/>
                <a:cs typeface="Arial" pitchFamily="34" charset="0"/>
              </a:rPr>
              <a:t>. In the slide example, you accept the default selection of New Table. In the example, you enter MOVIES for Table Name.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1449765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114300" lvl="0" indent="-228600">
              <a:buFont typeface="+mj-lt"/>
              <a:buNone/>
            </a:pPr>
            <a:r>
              <a:rPr lang="en-IN" sz="1100" b="0" i="0" u="none" strike="noStrike" kern="1200" dirty="0">
                <a:solidFill>
                  <a:schemeClr val="tx1"/>
                </a:solidFill>
                <a:effectLst/>
                <a:latin typeface="+mn-lt"/>
                <a:ea typeface="+mn-ea"/>
                <a:cs typeface="+mn-cs"/>
              </a:rPr>
              <a:t>You use the Unload Data page to export the contents of a table to a text file or XML document. </a:t>
            </a:r>
          </a:p>
          <a:p>
            <a:pPr marL="114300" marR="0" lvl="0" indent="-228600" algn="l" defTabSz="914400" rtl="0" eaLnBrk="1" fontAlgn="auto" latinLnBrk="0" hangingPunct="1">
              <a:lnSpc>
                <a:spcPct val="100000"/>
              </a:lnSpc>
              <a:spcBef>
                <a:spcPts val="600"/>
              </a:spcBef>
              <a:spcAft>
                <a:spcPts val="0"/>
              </a:spcAft>
              <a:buClrTx/>
              <a:buSzTx/>
              <a:buFont typeface="+mj-lt"/>
              <a:buNone/>
              <a:tabLst/>
              <a:defRPr/>
            </a:pPr>
            <a:r>
              <a:rPr lang="en-IN" sz="1100" b="0" i="0" u="none" strike="noStrike" kern="1200" dirty="0">
                <a:solidFill>
                  <a:schemeClr val="tx1"/>
                </a:solidFill>
                <a:effectLst/>
                <a:latin typeface="+mn-lt"/>
                <a:ea typeface="+mn-ea"/>
                <a:cs typeface="+mn-cs"/>
              </a:rPr>
              <a:t>You can export an entire table to a comma-delimited file (.csv). You can export the contents of a table to an XML document adhering to</a:t>
            </a:r>
          </a:p>
          <a:p>
            <a:pPr marL="114300" marR="0" lvl="0" indent="-228600" algn="l" defTabSz="914400" rtl="0" eaLnBrk="1" fontAlgn="auto" latinLnBrk="0" hangingPunct="1">
              <a:lnSpc>
                <a:spcPct val="100000"/>
              </a:lnSpc>
              <a:spcBef>
                <a:spcPts val="600"/>
              </a:spcBef>
              <a:spcAft>
                <a:spcPts val="0"/>
              </a:spcAft>
              <a:buClrTx/>
              <a:buSzTx/>
              <a:buFont typeface="+mj-lt"/>
              <a:buNone/>
              <a:tabLst/>
              <a:defRPr/>
            </a:pPr>
            <a:r>
              <a:rPr lang="en-IN" sz="1100" b="0" i="0" u="none" strike="noStrike" kern="1200" dirty="0">
                <a:solidFill>
                  <a:schemeClr val="tx1"/>
                </a:solidFill>
                <a:effectLst/>
                <a:latin typeface="+mn-lt"/>
                <a:ea typeface="+mn-ea"/>
                <a:cs typeface="+mn-cs"/>
              </a:rPr>
              <a:t> the Canonical XML specification.</a:t>
            </a:r>
            <a:endParaRPr lang="en-US" sz="1100" b="0" dirty="0">
              <a:latin typeface="+mn-lt"/>
              <a:ea typeface="ＭＳ Ｐゴシック" pitchFamily="34" charset="-128"/>
              <a:cs typeface="Arial" pitchFamily="34" charset="0"/>
            </a:endParaRPr>
          </a:p>
          <a:p>
            <a:pPr marL="114300" lvl="0" indent="-228600">
              <a:buFont typeface="+mj-lt"/>
              <a:buNone/>
            </a:pPr>
            <a:endParaRPr lang="en-IN" sz="1100" b="0" i="0" u="none" strike="noStrike" kern="1200" dirty="0">
              <a:solidFill>
                <a:schemeClr val="tx1"/>
              </a:solidFill>
              <a:effectLst/>
              <a:latin typeface="+mn-lt"/>
              <a:ea typeface="+mn-ea"/>
              <a:cs typeface="+mn-cs"/>
            </a:endParaRPr>
          </a:p>
          <a:p>
            <a:pPr marL="114300" lvl="0" indent="-228600">
              <a:buFont typeface="+mj-lt"/>
              <a:buNone/>
            </a:pPr>
            <a:r>
              <a:rPr lang="en-US" sz="1100" b="0" dirty="0">
                <a:latin typeface="+mn-lt"/>
                <a:ea typeface="ＭＳ Ｐゴシック" pitchFamily="34" charset="-128"/>
                <a:cs typeface="Arial" pitchFamily="34" charset="0"/>
              </a:rPr>
              <a:t>The slide shows an example of how to unload a table to an XML document. Navigate to SQL Workshop &gt; Utilities &gt; Data</a:t>
            </a:r>
          </a:p>
          <a:p>
            <a:pPr marL="114300" lvl="0" indent="-228600">
              <a:buFont typeface="+mj-lt"/>
              <a:buNone/>
            </a:pPr>
            <a:r>
              <a:rPr lang="en-US" sz="1100" b="0" dirty="0">
                <a:latin typeface="+mn-lt"/>
                <a:ea typeface="ＭＳ Ｐゴシック" pitchFamily="34" charset="-128"/>
                <a:cs typeface="Arial" pitchFamily="34" charset="0"/>
              </a:rPr>
              <a:t>Workshop, and then perform the following steps:</a:t>
            </a:r>
          </a:p>
          <a:p>
            <a:pPr marL="342900" lvl="1" indent="-228600">
              <a:buFont typeface="+mj-lt"/>
              <a:buAutoNum type="arabicPeriod"/>
            </a:pPr>
            <a:r>
              <a:rPr lang="en-US" sz="1100" b="0" dirty="0">
                <a:latin typeface="+mn-lt"/>
                <a:ea typeface="ＭＳ Ｐゴシック" pitchFamily="34" charset="-128"/>
                <a:cs typeface="Arial" pitchFamily="34" charset="0"/>
              </a:rPr>
              <a:t>Click </a:t>
            </a:r>
            <a:r>
              <a:rPr lang="en-US" sz="1100" b="1" dirty="0">
                <a:latin typeface="+mn-lt"/>
                <a:ea typeface="ＭＳ Ｐゴシック" pitchFamily="34" charset="-128"/>
                <a:cs typeface="Arial" pitchFamily="34" charset="0"/>
              </a:rPr>
              <a:t>Unload Data</a:t>
            </a:r>
            <a:r>
              <a:rPr lang="en-US" sz="1100" b="0" dirty="0">
                <a:latin typeface="+mn-lt"/>
                <a:ea typeface="ＭＳ Ｐゴシック" pitchFamily="34" charset="-128"/>
                <a:cs typeface="Arial" pitchFamily="34" charset="0"/>
              </a:rPr>
              <a:t>. The Unload </a:t>
            </a:r>
            <a:r>
              <a:rPr lang="en-US" sz="1100" b="0" dirty="0" err="1">
                <a:latin typeface="+mn-lt"/>
                <a:ea typeface="ＭＳ Ｐゴシック" pitchFamily="34" charset="-128"/>
                <a:cs typeface="Arial" pitchFamily="34" charset="0"/>
              </a:rPr>
              <a:t>DataWizard</a:t>
            </a:r>
            <a:r>
              <a:rPr lang="en-US" sz="1100" b="0" dirty="0">
                <a:latin typeface="+mn-lt"/>
                <a:ea typeface="ＭＳ Ｐゴシック" pitchFamily="34" charset="-128"/>
                <a:cs typeface="Arial" pitchFamily="34" charset="0"/>
              </a:rPr>
              <a:t> appears.</a:t>
            </a:r>
          </a:p>
          <a:p>
            <a:pPr marL="342900" lvl="1" indent="-228600">
              <a:buFont typeface="+mj-lt"/>
              <a:buAutoNum type="arabicPeriod"/>
            </a:pPr>
            <a:r>
              <a:rPr lang="en-US" sz="1100" b="0" dirty="0">
                <a:latin typeface="+mn-lt"/>
                <a:ea typeface="ＭＳ Ｐゴシック" pitchFamily="34" charset="-128"/>
                <a:cs typeface="Arial" pitchFamily="34" charset="0"/>
              </a:rPr>
              <a:t>Select </a:t>
            </a:r>
            <a:r>
              <a:rPr lang="en-US" sz="1100" b="1" dirty="0">
                <a:latin typeface="+mn-lt"/>
                <a:ea typeface="ＭＳ Ｐゴシック" pitchFamily="34" charset="-128"/>
                <a:cs typeface="Arial" pitchFamily="34" charset="0"/>
              </a:rPr>
              <a:t>XML Format </a:t>
            </a:r>
            <a:r>
              <a:rPr lang="en-US" sz="1100" b="0" dirty="0">
                <a:latin typeface="+mn-lt"/>
                <a:ea typeface="ＭＳ Ｐゴシック" pitchFamily="34" charset="-128"/>
                <a:cs typeface="Arial" pitchFamily="34" charset="0"/>
              </a:rPr>
              <a:t>and click </a:t>
            </a:r>
            <a:r>
              <a:rPr lang="en-US" sz="1100" b="1" dirty="0">
                <a:latin typeface="+mn-lt"/>
                <a:ea typeface="ＭＳ Ｐゴシック" pitchFamily="34" charset="-128"/>
                <a:cs typeface="Arial" pitchFamily="34" charset="0"/>
              </a:rPr>
              <a:t>Next</a:t>
            </a:r>
            <a:r>
              <a:rPr lang="en-US" sz="1100" b="0" dirty="0">
                <a:latin typeface="+mn-lt"/>
                <a:ea typeface="ＭＳ Ｐゴシック" pitchFamily="34" charset="-128"/>
                <a:cs typeface="Arial" pitchFamily="34" charset="0"/>
              </a:rPr>
              <a:t>.</a:t>
            </a:r>
          </a:p>
          <a:p>
            <a:pPr marL="114300" lvl="0" indent="-228600">
              <a:buFont typeface="+mj-lt"/>
              <a:buNone/>
            </a:pPr>
            <a:endParaRPr lang="en-US" sz="1100" b="0" dirty="0">
              <a:latin typeface="+mn-lt"/>
              <a:ea typeface="ＭＳ Ｐゴシック" pitchFamily="34" charset="-128"/>
              <a:cs typeface="Arial" pitchFamily="34" charset="0"/>
            </a:endParaRPr>
          </a:p>
          <a:p>
            <a:pPr marL="114300" lvl="0" indent="-228600">
              <a:buFont typeface="+mj-lt"/>
              <a:buNone/>
            </a:pPr>
            <a:endParaRPr lang="en-US" sz="1100" b="0" dirty="0">
              <a:latin typeface="+mn-lt"/>
              <a:ea typeface="ＭＳ Ｐゴシック" pitchFamily="34" charset="-128"/>
              <a:cs typeface="Arial" pitchFamily="34" charset="0"/>
            </a:endParaRPr>
          </a:p>
          <a:p>
            <a:pPr marL="114300" lvl="0" indent="-228600">
              <a:buFont typeface="+mj-lt"/>
              <a:buNone/>
            </a:pPr>
            <a:br>
              <a:rPr lang="en-US" sz="1100" b="0" dirty="0">
                <a:latin typeface="+mn-lt"/>
                <a:ea typeface="ＭＳ Ｐゴシック" pitchFamily="34" charset="-128"/>
                <a:cs typeface="Arial" pitchFamily="34" charset="0"/>
              </a:rPr>
            </a:br>
            <a:endParaRPr lang="en-US" sz="1100" b="0" dirty="0">
              <a:latin typeface="+mn-lt"/>
              <a:ea typeface="ＭＳ Ｐゴシック" pitchFamily="34" charset="-128"/>
              <a:cs typeface="Arial" pitchFamily="34" charset="0"/>
            </a:endParaRPr>
          </a:p>
          <a:p>
            <a:pPr marL="114300" lvl="0" indent="-228600">
              <a:buFont typeface="+mj-lt"/>
              <a:buNone/>
            </a:pPr>
            <a:endParaRPr lang="en-US" sz="1100" b="0" dirty="0">
              <a:latin typeface="+mn-lt"/>
              <a:ea typeface="ＭＳ Ｐゴシック" pitchFamily="34" charset="-128"/>
              <a:cs typeface="Arial" pitchFamily="34" charset="0"/>
            </a:endParaRPr>
          </a:p>
          <a:p>
            <a:pPr marL="114300" lvl="0" indent="-228600">
              <a:buFont typeface="+mj-lt"/>
              <a:buNone/>
            </a:pPr>
            <a:r>
              <a:rPr lang="en-US" sz="1100" b="0" dirty="0">
                <a:latin typeface="+mn-lt"/>
                <a:ea typeface="ＭＳ Ｐゴシック" pitchFamily="34" charset="-128"/>
                <a:cs typeface="Arial" pitchFamily="34" charset="0"/>
              </a:rPr>
              <a:t> </a:t>
            </a:r>
          </a:p>
          <a:p>
            <a:pPr marL="342900" lvl="1" indent="-228600">
              <a:buFont typeface="+mj-lt"/>
              <a:buNone/>
            </a:pPr>
            <a:endParaRPr lang="en-US" sz="11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2783069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342900" lvl="1" indent="-228600">
              <a:buFont typeface="+mj-lt"/>
              <a:buAutoNum type="arabicPeriod" startAt="3"/>
            </a:pPr>
            <a:r>
              <a:rPr lang="en-US" sz="1100" b="0" dirty="0">
                <a:latin typeface="+mn-lt"/>
                <a:ea typeface="ＭＳ Ｐゴシック" pitchFamily="34" charset="-128"/>
                <a:cs typeface="Arial" pitchFamily="34" charset="0"/>
              </a:rPr>
              <a:t>The Unload to XML – Columns appears.</a:t>
            </a:r>
            <a:br>
              <a:rPr lang="en-US" sz="1100" b="0" dirty="0">
                <a:latin typeface="+mn-lt"/>
                <a:ea typeface="ＭＳ Ｐゴシック" pitchFamily="34" charset="-128"/>
                <a:cs typeface="Arial" pitchFamily="34" charset="0"/>
              </a:rPr>
            </a:br>
            <a:r>
              <a:rPr lang="en-US" sz="1100" b="0" dirty="0">
                <a:latin typeface="+mn-lt"/>
                <a:ea typeface="ＭＳ Ｐゴシック" pitchFamily="34" charset="-128"/>
                <a:cs typeface="Arial" pitchFamily="34" charset="0"/>
              </a:rPr>
              <a:t>Select the table to unload. Highlight the columns to include. Optionally enter a Where Clause to limit the records unloaded, and click </a:t>
            </a:r>
            <a:r>
              <a:rPr lang="en-US" sz="1100" b="1" dirty="0">
                <a:latin typeface="+mn-lt"/>
                <a:ea typeface="ＭＳ Ｐゴシック" pitchFamily="34" charset="-128"/>
                <a:cs typeface="Arial" pitchFamily="34" charset="0"/>
              </a:rPr>
              <a:t>Unload Data</a:t>
            </a:r>
            <a:r>
              <a:rPr lang="en-US" sz="1100" b="0" dirty="0">
                <a:latin typeface="+mn-lt"/>
                <a:ea typeface="ＭＳ Ｐゴシック" pitchFamily="34" charset="-128"/>
                <a:cs typeface="Arial" pitchFamily="34" charset="0"/>
              </a:rPr>
              <a:t>. </a:t>
            </a:r>
          </a:p>
          <a:p>
            <a:pPr marL="342900" lvl="1" indent="-228600">
              <a:buFont typeface="+mj-lt"/>
              <a:buAutoNum type="arabicPeriod" startAt="3"/>
            </a:pPr>
            <a:r>
              <a:rPr lang="en-US" sz="1100" b="0" dirty="0">
                <a:latin typeface="+mn-lt"/>
                <a:ea typeface="ＭＳ Ｐゴシック" pitchFamily="34" charset="-128"/>
                <a:cs typeface="Arial" pitchFamily="34" charset="0"/>
              </a:rPr>
              <a:t>The file is downloaded. </a:t>
            </a:r>
          </a:p>
          <a:p>
            <a:pPr marL="342900" lvl="1" indent="-228600">
              <a:buFont typeface="+mj-lt"/>
              <a:buAutoNum type="arabicPeriod" startAt="3"/>
            </a:pPr>
            <a:r>
              <a:rPr lang="en-US" sz="1100" b="0" dirty="0">
                <a:latin typeface="+mn-lt"/>
                <a:ea typeface="ＭＳ Ｐゴシック" pitchFamily="34" charset="-128"/>
                <a:cs typeface="Arial" pitchFamily="34" charset="0"/>
              </a:rPr>
              <a:t>Open the XML file to view the downloaded data.</a:t>
            </a:r>
          </a:p>
          <a:p>
            <a:pPr marL="342900" lvl="1" indent="-228600">
              <a:buFont typeface="+mj-lt"/>
              <a:buAutoNum type="arabicPeriod" startAt="3"/>
            </a:pPr>
            <a:endParaRPr lang="en-US" sz="1100" b="0" dirty="0">
              <a:latin typeface="+mn-lt"/>
              <a:ea typeface="ＭＳ Ｐゴシック" pitchFamily="34" charset="-128"/>
              <a:cs typeface="Arial" pitchFamily="34" charset="0"/>
            </a:endParaRPr>
          </a:p>
          <a:p>
            <a:pPr marL="114300" lvl="0" indent="-228600">
              <a:buFont typeface="+mj-lt"/>
              <a:buNone/>
            </a:pPr>
            <a:endParaRPr lang="en-US" sz="1100" b="0" dirty="0">
              <a:latin typeface="+mn-lt"/>
              <a:ea typeface="ＭＳ Ｐゴシック" pitchFamily="34" charset="-128"/>
              <a:cs typeface="Arial" pitchFamily="34" charset="0"/>
            </a:endParaRPr>
          </a:p>
          <a:p>
            <a:pPr marL="114300" lvl="0" indent="-228600">
              <a:buFont typeface="+mj-lt"/>
              <a:buNone/>
            </a:pPr>
            <a:endParaRPr lang="en-US" sz="1100" b="0" dirty="0">
              <a:latin typeface="+mn-lt"/>
              <a:ea typeface="ＭＳ Ｐゴシック" pitchFamily="34" charset="-128"/>
              <a:cs typeface="Arial" pitchFamily="34" charset="0"/>
            </a:endParaRPr>
          </a:p>
          <a:p>
            <a:pPr marL="114300" lvl="0" indent="-228600">
              <a:buFont typeface="+mj-lt"/>
              <a:buNone/>
            </a:pPr>
            <a:br>
              <a:rPr lang="en-US" sz="1100" b="0" dirty="0">
                <a:latin typeface="+mn-lt"/>
                <a:ea typeface="ＭＳ Ｐゴシック" pitchFamily="34" charset="-128"/>
                <a:cs typeface="Arial" pitchFamily="34" charset="0"/>
              </a:rPr>
            </a:br>
            <a:endParaRPr lang="en-US" sz="1100" b="0" dirty="0">
              <a:latin typeface="+mn-lt"/>
              <a:ea typeface="ＭＳ Ｐゴシック" pitchFamily="34" charset="-128"/>
              <a:cs typeface="Arial" pitchFamily="34" charset="0"/>
            </a:endParaRPr>
          </a:p>
          <a:p>
            <a:pPr marL="114300" lvl="0" indent="-228600">
              <a:buFont typeface="+mj-lt"/>
              <a:buNone/>
            </a:pPr>
            <a:endParaRPr lang="en-US" sz="1100" b="0" dirty="0">
              <a:latin typeface="+mn-lt"/>
              <a:ea typeface="ＭＳ Ｐゴシック" pitchFamily="34" charset="-128"/>
              <a:cs typeface="Arial" pitchFamily="34" charset="0"/>
            </a:endParaRPr>
          </a:p>
          <a:p>
            <a:pPr marL="114300" lvl="0" indent="-228600">
              <a:buFont typeface="+mj-lt"/>
              <a:buNone/>
            </a:pPr>
            <a:r>
              <a:rPr lang="en-US" sz="1100" b="0" dirty="0">
                <a:latin typeface="+mn-lt"/>
                <a:ea typeface="ＭＳ Ｐゴシック" pitchFamily="34" charset="-128"/>
                <a:cs typeface="Arial" pitchFamily="34" charset="0"/>
              </a:rPr>
              <a:t> </a:t>
            </a:r>
          </a:p>
          <a:p>
            <a:pPr marL="342900" lvl="1" indent="-228600">
              <a:buFont typeface="+mj-lt"/>
              <a:buNone/>
            </a:pPr>
            <a:endParaRPr lang="en-US" sz="11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In this lesson, you are introduced</a:t>
            </a:r>
            <a:r>
              <a:rPr lang="en-US" baseline="0" dirty="0"/>
              <a:t> to the SQL Workshop. You learn how to interact with the database by using the different components of SQL Workshop.</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dirty="0">
                <a:latin typeface="+mn-lt"/>
                <a:cs typeface="Arial" pitchFamily="34" charset="0"/>
              </a:rPr>
              <a:t>Query Builder's graphical user interface enables database developers to build SQL queries without the need for manual SQL coding. Using Query Builder, you can search and filter database objects, select objects and columns, create relationships between objects, view formatted query results, and save queries with little or no SQL knowledge.</a:t>
            </a:r>
            <a:br>
              <a:rPr lang="en-US" sz="1100" dirty="0">
                <a:latin typeface="+mn-lt"/>
                <a:cs typeface="Arial" pitchFamily="34" charset="0"/>
              </a:rPr>
            </a:br>
            <a:r>
              <a:rPr lang="en-US" sz="1100" dirty="0">
                <a:latin typeface="+mn-lt"/>
                <a:cs typeface="Arial" pitchFamily="34" charset="0"/>
              </a:rPr>
              <a:t>The Query Builder page is divided into three sections:</a:t>
            </a:r>
          </a:p>
          <a:p>
            <a:pPr lvl="1">
              <a:buFont typeface="Arial" pitchFamily="34" charset="0"/>
              <a:buChar char="•"/>
            </a:pPr>
            <a:r>
              <a:rPr lang="en-US" sz="1100" dirty="0">
                <a:latin typeface="+mn-lt"/>
                <a:cs typeface="Arial" pitchFamily="34" charset="0"/>
              </a:rPr>
              <a:t>Object Selection pane displays on the left side of the page and contains a list objects from which you can build queries. Only objects in the current schema display.</a:t>
            </a:r>
          </a:p>
          <a:p>
            <a:pPr lvl="1">
              <a:buFont typeface="Arial" pitchFamily="34" charset="0"/>
              <a:buChar char="•"/>
            </a:pPr>
            <a:r>
              <a:rPr lang="en-US" sz="1100" dirty="0">
                <a:latin typeface="+mn-lt"/>
                <a:cs typeface="Arial" pitchFamily="34" charset="0"/>
              </a:rPr>
              <a:t>Design pane displays to the right of the Object Selection pane and above the Conditions, SQL, Results, and Saved SQL tabs. When you select an object from the Object Selection pane, it appears in the Design pane.</a:t>
            </a:r>
          </a:p>
          <a:p>
            <a:pPr lvl="1">
              <a:buFont typeface="Arial" pitchFamily="34" charset="0"/>
              <a:buChar char="•"/>
            </a:pPr>
            <a:r>
              <a:rPr lang="en-US" sz="1100" dirty="0">
                <a:latin typeface="+mn-lt"/>
                <a:cs typeface="Arial" pitchFamily="34" charset="0"/>
              </a:rPr>
              <a:t>Output pane displays below the Design pane. Once you select objects and columns, you can create conditions, view the generated SQL, or view query results.</a:t>
            </a:r>
          </a:p>
          <a:p>
            <a:r>
              <a:rPr lang="en-US" sz="1100" dirty="0">
                <a:latin typeface="+mn-lt"/>
                <a:cs typeface="Arial" pitchFamily="34" charset="0"/>
              </a:rPr>
              <a:t>To access Query Builder:</a:t>
            </a:r>
          </a:p>
          <a:p>
            <a:pPr marL="457200" lvl="1" indent="-228600">
              <a:buFont typeface="+mj-lt"/>
              <a:buAutoNum type="arabicPeriod"/>
            </a:pPr>
            <a:r>
              <a:rPr lang="en-US" sz="1100" b="0" dirty="0">
                <a:latin typeface="+mn-lt"/>
                <a:cs typeface="Arial" pitchFamily="34" charset="0"/>
              </a:rPr>
              <a:t>On the Workspace home page, click </a:t>
            </a:r>
            <a:r>
              <a:rPr lang="en-US" sz="1100" b="1" dirty="0">
                <a:latin typeface="+mn-lt"/>
                <a:cs typeface="Arial" pitchFamily="34" charset="0"/>
              </a:rPr>
              <a:t>SQL Workshop</a:t>
            </a:r>
            <a:r>
              <a:rPr lang="en-US" sz="1100" b="0" dirty="0">
                <a:latin typeface="+mn-lt"/>
                <a:cs typeface="Arial" pitchFamily="34" charset="0"/>
              </a:rPr>
              <a:t>.</a:t>
            </a:r>
          </a:p>
          <a:p>
            <a:pPr marL="457200" lvl="1" indent="-228600">
              <a:buFont typeface="+mj-lt"/>
              <a:buAutoNum type="arabicPeriod"/>
            </a:pPr>
            <a:r>
              <a:rPr lang="en-US" sz="1100" b="0" dirty="0">
                <a:latin typeface="+mn-lt"/>
                <a:cs typeface="Arial" pitchFamily="34" charset="0"/>
              </a:rPr>
              <a:t>Click </a:t>
            </a:r>
            <a:r>
              <a:rPr lang="en-US" sz="1100" b="1" dirty="0">
                <a:latin typeface="+mn-lt"/>
                <a:cs typeface="Arial" pitchFamily="34" charset="0"/>
              </a:rPr>
              <a:t>Utilities</a:t>
            </a:r>
            <a:r>
              <a:rPr lang="en-US" sz="1100" b="0" dirty="0">
                <a:latin typeface="+mn-lt"/>
                <a:cs typeface="Arial" pitchFamily="34" charset="0"/>
              </a:rPr>
              <a:t>.</a:t>
            </a:r>
          </a:p>
          <a:p>
            <a:pPr marL="457200" lvl="1" indent="-228600">
              <a:buFont typeface="+mj-lt"/>
              <a:buAutoNum type="arabicPeriod"/>
            </a:pPr>
            <a:r>
              <a:rPr lang="en-US" sz="1100" b="0" dirty="0">
                <a:latin typeface="+mn-lt"/>
                <a:cs typeface="Arial" pitchFamily="34" charset="0"/>
              </a:rPr>
              <a:t>Click </a:t>
            </a:r>
            <a:r>
              <a:rPr lang="en-US" sz="1100" b="1" dirty="0">
                <a:latin typeface="+mn-lt"/>
                <a:cs typeface="Arial" pitchFamily="34" charset="0"/>
              </a:rPr>
              <a:t>Query Builder</a:t>
            </a:r>
            <a:r>
              <a:rPr lang="en-US" sz="1100" b="0" dirty="0">
                <a:latin typeface="+mn-lt"/>
                <a:cs typeface="Arial" pitchFamily="34" charset="0"/>
              </a:rPr>
              <a:t>.</a:t>
            </a:r>
          </a:p>
          <a:p>
            <a:r>
              <a:rPr lang="en-US" sz="1100" dirty="0">
                <a:latin typeface="+mn-lt"/>
                <a:cs typeface="Arial" pitchFamily="34" charset="0"/>
              </a:rPr>
              <a:t>The slide shows steps to create and run a query which is a join between the two tables: DEMO_ORDER_ITEMS and DEMO_PRODUCT_INFO.</a:t>
            </a:r>
          </a:p>
          <a:p>
            <a:pPr marL="457200" lvl="1" indent="-228600">
              <a:buFont typeface="+mj-lt"/>
              <a:buAutoNum type="arabicPeriod"/>
            </a:pPr>
            <a:r>
              <a:rPr lang="en-US" sz="1100" dirty="0">
                <a:latin typeface="+mn-lt"/>
                <a:cs typeface="Arial" pitchFamily="34" charset="0"/>
              </a:rPr>
              <a:t>In the </a:t>
            </a:r>
            <a:r>
              <a:rPr lang="en-US" sz="1100" dirty="0">
                <a:latin typeface="+mn-lt"/>
              </a:rPr>
              <a:t>object selection pane, select the objects from which you want to display data</a:t>
            </a:r>
          </a:p>
          <a:p>
            <a:pPr marL="457200" lvl="1" indent="-228600">
              <a:buFont typeface="+mj-lt"/>
              <a:buAutoNum type="arabicPeriod"/>
            </a:pPr>
            <a:r>
              <a:rPr lang="en-US" sz="1100" dirty="0">
                <a:latin typeface="+mn-lt"/>
              </a:rPr>
              <a:t>Select the checkboxes for the columns you want to include in the query</a:t>
            </a:r>
          </a:p>
          <a:p>
            <a:pPr marL="457200" lvl="1" indent="-228600">
              <a:buFont typeface="+mj-lt"/>
              <a:buAutoNum type="arabicPeriod"/>
            </a:pPr>
            <a:r>
              <a:rPr lang="en-US" sz="1100" dirty="0">
                <a:latin typeface="+mn-lt"/>
              </a:rPr>
              <a:t>Create a join by clicking the join column in the first table followed by the same join column in the second table</a:t>
            </a:r>
          </a:p>
          <a:p>
            <a:pPr marL="457200" lvl="1" indent="-228600">
              <a:buFont typeface="+mj-lt"/>
              <a:buAutoNum type="arabicPeriod"/>
            </a:pPr>
            <a:r>
              <a:rPr lang="en-US" sz="1100" dirty="0">
                <a:latin typeface="+mn-lt"/>
              </a:rPr>
              <a:t>Click the </a:t>
            </a:r>
            <a:r>
              <a:rPr lang="en-US" sz="1100" b="1" dirty="0">
                <a:latin typeface="+mn-lt"/>
              </a:rPr>
              <a:t>Run</a:t>
            </a:r>
            <a:r>
              <a:rPr lang="en-US" sz="1100" dirty="0">
                <a:latin typeface="+mn-lt"/>
              </a:rPr>
              <a:t> button to view the results in the output pane</a:t>
            </a:r>
            <a:endParaRPr lang="en-US" sz="1100" dirty="0">
              <a:latin typeface="+mn-lt"/>
              <a:cs typeface="Arial" pitchFamily="34" charset="0"/>
            </a:endParaRPr>
          </a:p>
          <a:p>
            <a:pPr lvl="1"/>
            <a:endParaRPr lang="en-US" sz="11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2296335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r>
              <a:rPr lang="en-IN" sz="1100" b="0" i="0" u="none" strike="noStrike" kern="1200" dirty="0">
                <a:solidFill>
                  <a:schemeClr val="tx1"/>
                </a:solidFill>
                <a:effectLst/>
                <a:latin typeface="+mn-lt"/>
                <a:ea typeface="+mn-ea"/>
                <a:cs typeface="+mn-cs"/>
              </a:rPr>
              <a:t>Quick SQL enables you to rapidly design and prototype data models using a markdown-like shorthand syntax that expands to standards-based Oracle SQL. You can easily create master detail relationships, check constraints, and even generate sample data.</a:t>
            </a:r>
          </a:p>
          <a:p>
            <a:r>
              <a:rPr lang="en-IN" sz="1100" b="0" i="0" u="none" strike="noStrike" kern="1200" dirty="0">
                <a:solidFill>
                  <a:schemeClr val="tx1"/>
                </a:solidFill>
                <a:effectLst/>
                <a:latin typeface="+mn-lt"/>
                <a:ea typeface="+mn-ea"/>
                <a:cs typeface="+mn-cs"/>
              </a:rPr>
              <a:t>This tool is designed to reduce the time and effort required to create SQL tables, triggers, and index structures. This tool is not designed to be a replacement for data modeling, it is simply a quick way to develop a script for simple tables and views. Once the SQL is generated it can be tweaked and expanded upon.</a:t>
            </a:r>
          </a:p>
          <a:p>
            <a:endParaRPr lang="en-IN" sz="1100" b="0" i="0" u="none" strike="noStrike" kern="1200" dirty="0">
              <a:solidFill>
                <a:schemeClr val="tx1"/>
              </a:solidFill>
              <a:effectLst/>
              <a:latin typeface="+mn-lt"/>
              <a:ea typeface="+mn-ea"/>
              <a:cs typeface="+mn-cs"/>
            </a:endParaRPr>
          </a:p>
          <a:p>
            <a:r>
              <a:rPr lang="en-IN" sz="1100" b="0" i="0" u="none" strike="noStrike" kern="1200" dirty="0">
                <a:solidFill>
                  <a:schemeClr val="tx1"/>
                </a:solidFill>
                <a:effectLst/>
                <a:latin typeface="+mn-lt"/>
                <a:ea typeface="+mn-ea"/>
                <a:cs typeface="+mn-cs"/>
              </a:rPr>
              <a:t>The following are the top use cases of Quick SQL:</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Quickly create robust data models</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Easily generate random data</a:t>
            </a:r>
          </a:p>
          <a:p>
            <a:pPr marL="400050" lvl="1" indent="-171450">
              <a:buFont typeface="Arial" panose="020B0604020202020204" pitchFamily="34" charset="0"/>
              <a:buChar char="•"/>
            </a:pPr>
            <a:r>
              <a:rPr lang="en-IN" sz="1050" b="0" i="0" u="none" strike="noStrike" kern="1200" dirty="0">
                <a:solidFill>
                  <a:schemeClr val="tx1"/>
                </a:solidFill>
                <a:effectLst/>
                <a:latin typeface="+mn-lt"/>
                <a:ea typeface="+mn-ea"/>
                <a:cs typeface="+mn-cs"/>
              </a:rPr>
              <a:t>Learn SQL create table, select, insert, index, trigger, PL/SQL package, and view syntax using provided examples</a:t>
            </a:r>
            <a:endParaRPr lang="en-IN" sz="1000" b="0" i="0" u="none" strike="noStrike" kern="1200" dirty="0">
              <a:solidFill>
                <a:schemeClr val="tx1"/>
              </a:solidFill>
              <a:effectLst/>
              <a:latin typeface="+mn-lt"/>
              <a:ea typeface="+mn-ea"/>
              <a:cs typeface="+mn-cs"/>
            </a:endParaRPr>
          </a:p>
          <a:p>
            <a:pPr lvl="0"/>
            <a:endParaRPr lang="en-US" sz="1150" b="0" dirty="0">
              <a:latin typeface="+mn-lt"/>
              <a:ea typeface="ＭＳ Ｐゴシック" pitchFamily="34" charset="-128"/>
              <a:cs typeface="Arial" pitchFamily="34" charset="0"/>
            </a:endParaRPr>
          </a:p>
          <a:p>
            <a:pPr lvl="0"/>
            <a:r>
              <a:rPr lang="en-US" sz="1150" b="0" dirty="0">
                <a:latin typeface="+mn-lt"/>
                <a:ea typeface="ＭＳ Ｐゴシック" pitchFamily="34" charset="-128"/>
                <a:cs typeface="Arial" pitchFamily="34" charset="0"/>
              </a:rPr>
              <a:t>The slide shows the following two different ways of navigating to Quick SQL. </a:t>
            </a:r>
          </a:p>
          <a:p>
            <a:pPr marL="400050" lvl="1" indent="-171450">
              <a:buFont typeface="Arial" panose="020B0604020202020204" pitchFamily="34" charset="0"/>
              <a:buChar char="•"/>
            </a:pPr>
            <a:r>
              <a:rPr lang="en-US" sz="1100" b="0" dirty="0">
                <a:latin typeface="+mn-lt"/>
                <a:ea typeface="ＭＳ Ｐゴシック" pitchFamily="34" charset="-128"/>
                <a:cs typeface="Arial" pitchFamily="34" charset="0"/>
              </a:rPr>
              <a:t>In your Workspace home page, click the </a:t>
            </a:r>
            <a:r>
              <a:rPr lang="en-US" sz="1100" b="1" dirty="0">
                <a:latin typeface="+mn-lt"/>
                <a:ea typeface="ＭＳ Ｐゴシック" pitchFamily="34" charset="-128"/>
                <a:cs typeface="Arial" pitchFamily="34" charset="0"/>
              </a:rPr>
              <a:t>SQL Workshop </a:t>
            </a:r>
            <a:r>
              <a:rPr lang="en-US" sz="1100" b="0" dirty="0">
                <a:latin typeface="+mn-lt"/>
                <a:ea typeface="ＭＳ Ｐゴシック" pitchFamily="34" charset="-128"/>
                <a:cs typeface="Arial" pitchFamily="34" charset="0"/>
              </a:rPr>
              <a:t>down arrow, select </a:t>
            </a:r>
            <a:r>
              <a:rPr lang="en-US" sz="1100" b="1" dirty="0">
                <a:latin typeface="+mn-lt"/>
                <a:ea typeface="ＭＳ Ｐゴシック" pitchFamily="34" charset="-128"/>
                <a:cs typeface="Arial" pitchFamily="34" charset="0"/>
              </a:rPr>
              <a:t>Utilities</a:t>
            </a:r>
            <a:r>
              <a:rPr lang="en-US" sz="1100" b="0" dirty="0">
                <a:latin typeface="+mn-lt"/>
                <a:ea typeface="ＭＳ Ｐゴシック" pitchFamily="34" charset="-128"/>
                <a:cs typeface="Arial" pitchFamily="34" charset="0"/>
              </a:rPr>
              <a:t>, and then click </a:t>
            </a:r>
            <a:r>
              <a:rPr lang="en-US" sz="1100" b="1" dirty="0">
                <a:latin typeface="+mn-lt"/>
                <a:ea typeface="ＭＳ Ｐゴシック" pitchFamily="34" charset="-128"/>
                <a:cs typeface="Arial" pitchFamily="34" charset="0"/>
              </a:rPr>
              <a:t>Quick SQL</a:t>
            </a:r>
            <a:r>
              <a:rPr lang="en-US" sz="1100" b="0" dirty="0">
                <a:latin typeface="+mn-lt"/>
                <a:ea typeface="ＭＳ Ｐゴシック" pitchFamily="34" charset="-128"/>
                <a:cs typeface="Arial" pitchFamily="34" charset="0"/>
              </a:rPr>
              <a:t>. Alternatively, in your Workspace home page, click </a:t>
            </a:r>
            <a:r>
              <a:rPr lang="en-US" sz="1100" b="1" dirty="0">
                <a:latin typeface="+mn-lt"/>
                <a:ea typeface="ＭＳ Ｐゴシック" pitchFamily="34" charset="-128"/>
                <a:cs typeface="Arial" pitchFamily="34" charset="0"/>
              </a:rPr>
              <a:t>SQL Workshop </a:t>
            </a:r>
            <a:r>
              <a:rPr lang="en-US" sz="1100" b="0" dirty="0">
                <a:latin typeface="+mn-lt"/>
                <a:ea typeface="ＭＳ Ｐゴシック" pitchFamily="34" charset="-128"/>
                <a:cs typeface="Arial" pitchFamily="34" charset="0"/>
              </a:rPr>
              <a:t>and then click </a:t>
            </a:r>
            <a:r>
              <a:rPr lang="en-US" sz="1100" b="1" dirty="0">
                <a:latin typeface="+mn-lt"/>
                <a:ea typeface="ＭＳ Ｐゴシック" pitchFamily="34" charset="-128"/>
                <a:cs typeface="Arial" pitchFamily="34" charset="0"/>
              </a:rPr>
              <a:t>Utilities</a:t>
            </a:r>
            <a:r>
              <a:rPr lang="en-US" sz="1100" b="0" dirty="0">
                <a:latin typeface="+mn-lt"/>
                <a:ea typeface="ＭＳ Ｐゴシック" pitchFamily="34" charset="-128"/>
                <a:cs typeface="Arial" pitchFamily="34" charset="0"/>
              </a:rPr>
              <a:t>. Now, click </a:t>
            </a:r>
            <a:r>
              <a:rPr lang="en-US" sz="1100" b="1" dirty="0">
                <a:latin typeface="+mn-lt"/>
                <a:ea typeface="ＭＳ Ｐゴシック" pitchFamily="34" charset="-128"/>
                <a:cs typeface="Arial" pitchFamily="34" charset="0"/>
              </a:rPr>
              <a:t>Quick SQL</a:t>
            </a:r>
            <a:r>
              <a:rPr lang="en-US" sz="1100" b="0" dirty="0">
                <a:latin typeface="+mn-lt"/>
                <a:ea typeface="ＭＳ Ｐゴシック" pitchFamily="34" charset="-128"/>
                <a:cs typeface="Arial" pitchFamily="34" charset="0"/>
              </a:rPr>
              <a:t>.</a:t>
            </a:r>
          </a:p>
          <a:p>
            <a:pPr marL="400050" lvl="1" indent="-171450">
              <a:buFont typeface="Arial" panose="020B0604020202020204" pitchFamily="34" charset="0"/>
              <a:buChar char="•"/>
            </a:pPr>
            <a:r>
              <a:rPr lang="en-US" sz="1100" b="0" dirty="0">
                <a:latin typeface="+mn-lt"/>
                <a:ea typeface="ＭＳ Ｐゴシック" pitchFamily="34" charset="-128"/>
                <a:cs typeface="Arial" pitchFamily="34" charset="0"/>
              </a:rPr>
              <a:t>Navigate to </a:t>
            </a:r>
            <a:r>
              <a:rPr lang="en-US" sz="1100" b="1" dirty="0">
                <a:latin typeface="+mn-lt"/>
                <a:ea typeface="ＭＳ Ｐゴシック" pitchFamily="34" charset="-128"/>
                <a:cs typeface="Arial" pitchFamily="34" charset="0"/>
              </a:rPr>
              <a:t>SQL Workshop &gt; SQL Scripts</a:t>
            </a:r>
            <a:r>
              <a:rPr lang="en-US" sz="1100" b="0" dirty="0">
                <a:latin typeface="+mn-lt"/>
                <a:ea typeface="ＭＳ Ｐゴシック" pitchFamily="34" charset="-128"/>
                <a:cs typeface="Arial" pitchFamily="34" charset="0"/>
              </a:rPr>
              <a:t>. Then, click </a:t>
            </a:r>
            <a:r>
              <a:rPr lang="en-US" sz="1100" b="1" dirty="0">
                <a:latin typeface="+mn-lt"/>
                <a:ea typeface="ＭＳ Ｐゴシック" pitchFamily="34" charset="-128"/>
                <a:cs typeface="Arial" pitchFamily="34" charset="0"/>
              </a:rPr>
              <a:t>Quick SQL</a:t>
            </a:r>
            <a:r>
              <a:rPr lang="en-US" sz="1100" b="0" dirty="0">
                <a:latin typeface="+mn-lt"/>
                <a:ea typeface="ＭＳ Ｐゴシック" pitchFamily="34" charset="-128"/>
                <a:cs typeface="Arial" pitchFamily="34" charset="0"/>
              </a:rPr>
              <a:t>.</a:t>
            </a:r>
          </a:p>
          <a:p>
            <a:pPr lvl="0"/>
            <a:endParaRPr lang="en-US" sz="115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900627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r>
              <a:rPr lang="en-US" sz="1150" b="0" dirty="0">
                <a:latin typeface="+mn-lt"/>
                <a:ea typeface="ＭＳ Ｐゴシック" pitchFamily="34" charset="-128"/>
                <a:cs typeface="Arial" pitchFamily="34" charset="0"/>
              </a:rPr>
              <a:t>The slide shows an example of </a:t>
            </a:r>
            <a:r>
              <a:rPr lang="en-IN" sz="1100" b="0" i="0" u="none" strike="noStrike" kern="1200" dirty="0">
                <a:solidFill>
                  <a:schemeClr val="tx1"/>
                </a:solidFill>
                <a:effectLst/>
                <a:latin typeface="+mn-lt"/>
                <a:ea typeface="+mn-ea"/>
                <a:cs typeface="+mn-cs"/>
              </a:rPr>
              <a:t>creating the DEPARTMENTS, EMPLOYEES, and SKILLS tables using indentation to identify parent and child tables. The example uses shorthand syntax VC255 and NUM to specify SQL data types. </a:t>
            </a:r>
          </a:p>
          <a:p>
            <a:r>
              <a:rPr lang="en-IN" sz="1100" b="0" i="0" u="none" strike="noStrike" kern="1200" dirty="0">
                <a:solidFill>
                  <a:schemeClr val="tx1"/>
                </a:solidFill>
                <a:effectLst/>
                <a:latin typeface="+mn-lt"/>
                <a:ea typeface="+mn-ea"/>
                <a:cs typeface="+mn-cs"/>
              </a:rPr>
              <a:t>In the Quick SQL Shorthand pane, you enter parent table names without any indention. Then, you enter table columns with a uniform indention of 2 or more spaces. Generally it is best to not specify primary keys, the system will generate them for you. Parent child relationships are created simply by indenting child tables under parent tables.</a:t>
            </a:r>
          </a:p>
          <a:p>
            <a:pPr lvl="0"/>
            <a:r>
              <a:rPr lang="en-IN" sz="1100" b="0" i="0" u="none" strike="noStrike" kern="1200" dirty="0">
                <a:solidFill>
                  <a:schemeClr val="tx1"/>
                </a:solidFill>
                <a:effectLst/>
                <a:latin typeface="+mn-lt"/>
                <a:ea typeface="+mn-ea"/>
                <a:cs typeface="+mn-cs"/>
              </a:rPr>
              <a:t>Navigate to Quick SQL and perform the following steps:</a:t>
            </a:r>
          </a:p>
          <a:p>
            <a:pPr marL="457200" lvl="1" indent="-228600">
              <a:buFont typeface="+mj-lt"/>
              <a:buAutoNum type="arabicPeriod"/>
            </a:pPr>
            <a:r>
              <a:rPr lang="en-IN" sz="1050" b="0" i="0" u="none" strike="noStrike" kern="1200" dirty="0">
                <a:solidFill>
                  <a:schemeClr val="tx1"/>
                </a:solidFill>
                <a:effectLst/>
                <a:latin typeface="+mn-lt"/>
                <a:ea typeface="+mn-ea"/>
                <a:cs typeface="+mn-cs"/>
              </a:rPr>
              <a:t>In the Quick SQL Shorthand pane, enter the following shorthand SQL syntax and then click Generate SQL. In the syntax, make sure you enter columns with a indention of 2 spaces.</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department</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name</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location vc255</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country vc255</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employees</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name</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email</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job vc255</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a:t>
            </a:r>
            <a:r>
              <a:rPr lang="en-IN" sz="900" b="1" i="0" u="none" strike="noStrike" kern="1200" dirty="0" err="1">
                <a:solidFill>
                  <a:schemeClr val="tx1"/>
                </a:solidFill>
                <a:effectLst/>
                <a:latin typeface="Courier New" panose="02070309020205020404" pitchFamily="49" charset="0"/>
                <a:ea typeface="+mn-ea"/>
                <a:cs typeface="Courier New" panose="02070309020205020404" pitchFamily="49" charset="0"/>
              </a:rPr>
              <a:t>hiredate</a:t>
            </a:r>
            <a:endPar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endParaRP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skills</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skill vc255</a:t>
            </a:r>
          </a:p>
          <a:p>
            <a:pPr marL="571500" lvl="3" indent="0">
              <a:buFont typeface="+mj-lt"/>
              <a:buNone/>
            </a:pPr>
            <a:r>
              <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rPr>
              <a:t>   proficiency </a:t>
            </a:r>
            <a:r>
              <a:rPr lang="en-IN" sz="900" b="1" i="0" u="none" strike="noStrike" kern="1200" dirty="0" err="1">
                <a:solidFill>
                  <a:schemeClr val="tx1"/>
                </a:solidFill>
                <a:effectLst/>
                <a:latin typeface="Courier New" panose="02070309020205020404" pitchFamily="49" charset="0"/>
                <a:ea typeface="+mn-ea"/>
                <a:cs typeface="Courier New" panose="02070309020205020404" pitchFamily="49" charset="0"/>
              </a:rPr>
              <a:t>num</a:t>
            </a:r>
            <a:endPar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endParaRPr>
          </a:p>
          <a:p>
            <a:pPr marL="571500" lvl="3" indent="0">
              <a:buFont typeface="+mj-lt"/>
              <a:buNone/>
            </a:pPr>
            <a:endParaRPr lang="en-IN" sz="900" b="1" i="0" u="none" strike="noStrike" kern="1200" dirty="0">
              <a:solidFill>
                <a:schemeClr val="tx1"/>
              </a:solidFill>
              <a:effectLst/>
              <a:latin typeface="Courier New" panose="02070309020205020404" pitchFamily="49" charset="0"/>
              <a:ea typeface="+mn-ea"/>
              <a:cs typeface="Courier New" panose="02070309020205020404" pitchFamily="49" charset="0"/>
            </a:endParaRPr>
          </a:p>
          <a:p>
            <a:pPr marL="571500" lvl="3" indent="0">
              <a:buFont typeface="+mj-lt"/>
              <a:buNone/>
            </a:pPr>
            <a:r>
              <a:rPr lang="en-IN" sz="1050" b="0" i="0" u="none" strike="noStrike" kern="1200" dirty="0">
                <a:solidFill>
                  <a:schemeClr val="tx1"/>
                </a:solidFill>
                <a:effectLst/>
                <a:latin typeface="+mn-lt"/>
                <a:ea typeface="+mn-ea"/>
                <a:cs typeface="Courier New" panose="02070309020205020404" pitchFamily="49" charset="0"/>
              </a:rPr>
              <a:t>Notice the SQL generated in the SQL pane. You see the CREATE TABLE statements for the three tables: DEPARTMENTS, EMPLOYEES, and SKILLS.</a:t>
            </a:r>
            <a:endParaRPr lang="en-IN" sz="1000" b="1" i="0" u="none" strike="noStrike" kern="1200" dirty="0">
              <a:solidFill>
                <a:schemeClr val="tx1"/>
              </a:solidFill>
              <a:effectLst/>
              <a:latin typeface="Courier New" panose="02070309020205020404" pitchFamily="49" charset="0"/>
              <a:ea typeface="+mn-ea"/>
              <a:cs typeface="Courier New" panose="02070309020205020404" pitchFamily="49" charset="0"/>
            </a:endParaRPr>
          </a:p>
          <a:p>
            <a:pPr lvl="0"/>
            <a:endParaRPr lang="en-IN" sz="1100" b="0" i="0" u="none" strike="noStrike" kern="1200" dirty="0">
              <a:solidFill>
                <a:schemeClr val="tx1"/>
              </a:solidFill>
              <a:effectLst/>
              <a:latin typeface="+mn-lt"/>
              <a:ea typeface="+mn-ea"/>
              <a:cs typeface="+mn-cs"/>
            </a:endParaRPr>
          </a:p>
          <a:p>
            <a:pPr lvl="0"/>
            <a:endParaRPr lang="en-US" sz="115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32</a:t>
            </a:fld>
            <a:endParaRPr lang="en-US" dirty="0"/>
          </a:p>
        </p:txBody>
      </p:sp>
    </p:spTree>
    <p:extLst>
      <p:ext uri="{BB962C8B-B14F-4D97-AF65-F5344CB8AC3E}">
        <p14:creationId xmlns:p14="http://schemas.microsoft.com/office/powerpoint/2010/main" val="27316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2"/>
            </a:pPr>
            <a:r>
              <a:rPr lang="en-US" sz="1100" b="0" dirty="0">
                <a:latin typeface="+mn-lt"/>
                <a:ea typeface="ＭＳ Ｐゴシック" pitchFamily="34" charset="-128"/>
                <a:cs typeface="Arial" pitchFamily="34" charset="0"/>
              </a:rPr>
              <a:t>Now you want to generate some random data in these three tables. You use the shorthand syntax </a:t>
            </a:r>
            <a:r>
              <a:rPr lang="en-US" sz="1100" b="0" dirty="0">
                <a:latin typeface="Courier New" panose="02070309020205020404" pitchFamily="49" charset="0"/>
                <a:ea typeface="ＭＳ Ｐゴシック" pitchFamily="34" charset="-128"/>
                <a:cs typeface="Courier New" panose="02070309020205020404" pitchFamily="49" charset="0"/>
              </a:rPr>
              <a:t>/insert NN</a:t>
            </a:r>
            <a:r>
              <a:rPr lang="en-US" sz="1100" b="0" dirty="0">
                <a:latin typeface="+mn-lt"/>
                <a:ea typeface="ＭＳ Ｐゴシック" pitchFamily="34" charset="-128"/>
                <a:cs typeface="Arial" pitchFamily="34" charset="0"/>
              </a:rPr>
              <a:t>. In the slide, you enter 10 rows each for DEPARTMENTS, SKILLS table and 20 rows for the EMPLOYEES table.</a:t>
            </a:r>
          </a:p>
          <a:p>
            <a:pPr marL="457200" lvl="1" indent="-228600">
              <a:buFont typeface="+mj-lt"/>
              <a:buAutoNum type="arabicPeriod" startAt="2"/>
            </a:pPr>
            <a:r>
              <a:rPr lang="en-US" sz="1100" b="0" dirty="0">
                <a:latin typeface="+mn-lt"/>
                <a:ea typeface="ＭＳ Ｐゴシック" pitchFamily="34" charset="-128"/>
                <a:cs typeface="Arial" pitchFamily="34" charset="0"/>
              </a:rPr>
              <a:t>When generating the random data for the SKILLS table, you want Quick SQL to use from within a comma separated list of values. You use the shorthand syntax </a:t>
            </a:r>
            <a:r>
              <a:rPr lang="en-US" sz="1100" b="0" dirty="0">
                <a:latin typeface="Courier New" panose="02070309020205020404" pitchFamily="49" charset="0"/>
                <a:ea typeface="ＭＳ Ｐゴシック" pitchFamily="34" charset="-128"/>
                <a:cs typeface="Courier New" panose="02070309020205020404" pitchFamily="49" charset="0"/>
              </a:rPr>
              <a:t>/values</a:t>
            </a:r>
            <a:r>
              <a:rPr lang="en-US" sz="1100" b="0" dirty="0">
                <a:latin typeface="+mn-lt"/>
                <a:ea typeface="ＭＳ Ｐゴシック" pitchFamily="34" charset="-128"/>
                <a:cs typeface="Arial" pitchFamily="34" charset="0"/>
              </a:rPr>
              <a:t>. The slide example shows using /values C++, Java, APEX, JSON, </a:t>
            </a:r>
            <a:r>
              <a:rPr lang="en-US" sz="1100" b="0" dirty="0" err="1">
                <a:latin typeface="+mn-lt"/>
                <a:ea typeface="ＭＳ Ｐゴシック" pitchFamily="34" charset="-128"/>
                <a:cs typeface="Arial" pitchFamily="34" charset="0"/>
              </a:rPr>
              <a:t>Javascript</a:t>
            </a:r>
            <a:r>
              <a:rPr lang="en-US" sz="1100" b="0" dirty="0">
                <a:latin typeface="+mn-lt"/>
                <a:ea typeface="ＭＳ Ｐゴシック" pitchFamily="34" charset="-128"/>
                <a:cs typeface="Arial" pitchFamily="34" charset="0"/>
              </a:rPr>
              <a:t>, Python, and CSS.  The example also shows how to specify a check constraint for the </a:t>
            </a:r>
            <a:r>
              <a:rPr lang="en-US" sz="1100" b="0" dirty="0">
                <a:latin typeface="Courier New" panose="02070309020205020404" pitchFamily="49" charset="0"/>
                <a:ea typeface="ＭＳ Ｐゴシック" pitchFamily="34" charset="-128"/>
                <a:cs typeface="Courier New" panose="02070309020205020404" pitchFamily="49" charset="0"/>
              </a:rPr>
              <a:t>proficiency</a:t>
            </a:r>
            <a:r>
              <a:rPr lang="en-US" sz="1100" b="0" dirty="0">
                <a:latin typeface="+mn-lt"/>
                <a:ea typeface="ＭＳ Ｐゴシック" pitchFamily="34" charset="-128"/>
                <a:cs typeface="Arial" pitchFamily="34" charset="0"/>
              </a:rPr>
              <a:t> column in the SKILLS table. The shorthand syntax /check creates </a:t>
            </a:r>
            <a:r>
              <a:rPr lang="en-IN" sz="1050" b="0" i="0" u="none" strike="noStrike" kern="1200" dirty="0">
                <a:solidFill>
                  <a:schemeClr val="tx1"/>
                </a:solidFill>
                <a:effectLst/>
                <a:latin typeface="+mn-lt"/>
                <a:ea typeface="+mn-ea"/>
                <a:cs typeface="+mn-cs"/>
              </a:rPr>
              <a:t>a check constraint with comma or white space delimited values.</a:t>
            </a:r>
            <a:endParaRPr lang="en-US" sz="115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719212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4"/>
              <a:tabLst/>
              <a:defRPr/>
            </a:pPr>
            <a:r>
              <a:rPr lang="en-IN" sz="1050" b="0" i="0" u="none" strike="noStrike" kern="1200" dirty="0">
                <a:solidFill>
                  <a:schemeClr val="tx1"/>
                </a:solidFill>
                <a:effectLst/>
                <a:latin typeface="+mn-lt"/>
                <a:ea typeface="+mn-ea"/>
                <a:cs typeface="+mn-cs"/>
              </a:rPr>
              <a:t>In the Quick SQL utility, you can enter inline settings to explicitly set SQL syntax generation options. Alternatively, you can click </a:t>
            </a:r>
            <a:r>
              <a:rPr lang="en-IN" sz="1050" b="1" i="0" u="none" strike="noStrike" kern="1200" dirty="0">
                <a:solidFill>
                  <a:schemeClr val="tx1"/>
                </a:solidFill>
                <a:effectLst/>
                <a:latin typeface="+mn-lt"/>
                <a:ea typeface="+mn-ea"/>
                <a:cs typeface="+mn-cs"/>
              </a:rPr>
              <a:t>Settings</a:t>
            </a:r>
            <a:r>
              <a:rPr lang="en-IN" sz="1050" b="0" i="0" u="none" strike="noStrike" kern="1200" dirty="0">
                <a:solidFill>
                  <a:schemeClr val="tx1"/>
                </a:solidFill>
                <a:effectLst/>
                <a:latin typeface="+mn-lt"/>
                <a:ea typeface="+mn-ea"/>
                <a:cs typeface="+mn-cs"/>
              </a:rPr>
              <a:t> at the top of the right pane to declaratively set the generation options. Entering settings directly into the Quick SQL Shorthand pane ensures the same SQL generation options are utilized even if you download the script and later paste it back. In the slide example, Click Settings.</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startAt="4"/>
              <a:tabLst/>
              <a:defRPr/>
            </a:pPr>
            <a:r>
              <a:rPr lang="en-IN" sz="1050" b="0" i="0" u="none" strike="noStrike" kern="1200" dirty="0">
                <a:solidFill>
                  <a:schemeClr val="tx1"/>
                </a:solidFill>
                <a:effectLst/>
                <a:latin typeface="+mn-lt"/>
                <a:ea typeface="+mn-ea"/>
                <a:cs typeface="+mn-cs"/>
              </a:rPr>
              <a:t>You want all the Database object names to be prefixed with a value. In the slide example, for Object Prefix, enter LC.</a:t>
            </a:r>
          </a:p>
          <a:p>
            <a:pPr marL="342900" lvl="1" indent="-228600">
              <a:buFont typeface="+mj-lt"/>
              <a:buAutoNum type="arabicPeriod" startAt="4"/>
            </a:pPr>
            <a:endParaRPr lang="en-IN" sz="1050" b="0" i="0" u="none" strike="noStrike" kern="1200" dirty="0">
              <a:solidFill>
                <a:schemeClr val="tx1"/>
              </a:solidFill>
              <a:effectLst/>
              <a:latin typeface="+mn-lt"/>
              <a:ea typeface="+mn-ea"/>
              <a:cs typeface="+mn-cs"/>
            </a:endParaRPr>
          </a:p>
          <a:p>
            <a:pPr marL="457200" lvl="1" indent="-228600">
              <a:buFont typeface="+mj-lt"/>
              <a:buAutoNum type="arabicPeriod" startAt="4"/>
            </a:pPr>
            <a:endParaRPr lang="en-US" sz="11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2398050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6"/>
            </a:pPr>
            <a:r>
              <a:rPr lang="en-IN" sz="1050" b="0" i="0" u="none" strike="noStrike" kern="1200" dirty="0">
                <a:solidFill>
                  <a:schemeClr val="tx1"/>
                </a:solidFill>
                <a:effectLst/>
                <a:latin typeface="+mn-lt"/>
                <a:ea typeface="+mn-ea"/>
                <a:cs typeface="+mn-cs"/>
              </a:rPr>
              <a:t>You want to add an additional created, </a:t>
            </a:r>
            <a:r>
              <a:rPr lang="en-IN" sz="1050" b="0" i="0" u="none" strike="noStrike" kern="1200" dirty="0" err="1">
                <a:solidFill>
                  <a:schemeClr val="tx1"/>
                </a:solidFill>
                <a:effectLst/>
                <a:latin typeface="+mn-lt"/>
                <a:ea typeface="+mn-ea"/>
                <a:cs typeface="+mn-cs"/>
              </a:rPr>
              <a:t>created_by</a:t>
            </a:r>
            <a:r>
              <a:rPr lang="en-IN" sz="1050" b="0" i="0" u="none" strike="noStrike" kern="1200" dirty="0">
                <a:solidFill>
                  <a:schemeClr val="tx1"/>
                </a:solidFill>
                <a:effectLst/>
                <a:latin typeface="+mn-lt"/>
                <a:ea typeface="+mn-ea"/>
                <a:cs typeface="+mn-cs"/>
              </a:rPr>
              <a:t>, updated and </a:t>
            </a:r>
            <a:r>
              <a:rPr lang="en-IN" sz="1050" b="0" i="0" u="none" strike="noStrike" kern="1200" dirty="0" err="1">
                <a:solidFill>
                  <a:schemeClr val="tx1"/>
                </a:solidFill>
                <a:effectLst/>
                <a:latin typeface="+mn-lt"/>
                <a:ea typeface="+mn-ea"/>
                <a:cs typeface="+mn-cs"/>
              </a:rPr>
              <a:t>updated_by</a:t>
            </a:r>
            <a:r>
              <a:rPr lang="en-IN" sz="1050" b="0" i="0" u="none" strike="noStrike" kern="1200" dirty="0">
                <a:solidFill>
                  <a:schemeClr val="tx1"/>
                </a:solidFill>
                <a:effectLst/>
                <a:latin typeface="+mn-lt"/>
                <a:ea typeface="+mn-ea"/>
                <a:cs typeface="+mn-cs"/>
              </a:rPr>
              <a:t> columns to every table created. Under Settings &gt; Additional Columns &gt; Include, select the checkbox for </a:t>
            </a:r>
            <a:r>
              <a:rPr lang="en-IN" sz="1050" b="1" i="0" u="none" strike="noStrike" kern="1200" dirty="0">
                <a:solidFill>
                  <a:schemeClr val="tx1"/>
                </a:solidFill>
                <a:effectLst/>
                <a:latin typeface="+mn-lt"/>
                <a:ea typeface="+mn-ea"/>
                <a:cs typeface="+mn-cs"/>
              </a:rPr>
              <a:t>Audit Columns</a:t>
            </a:r>
            <a:r>
              <a:rPr lang="en-IN" sz="1050" b="0" i="0" u="none" strike="noStrike" kern="1200" dirty="0">
                <a:solidFill>
                  <a:schemeClr val="tx1"/>
                </a:solidFill>
                <a:effectLst/>
                <a:latin typeface="+mn-lt"/>
                <a:ea typeface="+mn-ea"/>
                <a:cs typeface="+mn-cs"/>
              </a:rPr>
              <a:t>. You also want to include SQL commands to drop each database object created. In the slide example, under Settings &gt; Options, select </a:t>
            </a:r>
            <a:r>
              <a:rPr lang="en-IN" sz="1050" b="1" i="0" u="none" strike="noStrike" kern="1200" dirty="0">
                <a:solidFill>
                  <a:schemeClr val="tx1"/>
                </a:solidFill>
                <a:effectLst/>
                <a:latin typeface="+mn-lt"/>
                <a:ea typeface="+mn-ea"/>
                <a:cs typeface="+mn-cs"/>
              </a:rPr>
              <a:t>Yes</a:t>
            </a:r>
            <a:r>
              <a:rPr lang="en-IN" sz="1050" b="0" i="0" u="none" strike="noStrike" kern="1200" dirty="0">
                <a:solidFill>
                  <a:schemeClr val="tx1"/>
                </a:solidFill>
                <a:effectLst/>
                <a:latin typeface="+mn-lt"/>
                <a:ea typeface="+mn-ea"/>
                <a:cs typeface="+mn-cs"/>
              </a:rPr>
              <a:t> for Include Drops. Then, click </a:t>
            </a:r>
            <a:r>
              <a:rPr lang="en-IN" sz="1050" b="1" i="0" u="none" strike="noStrike" kern="1200" dirty="0">
                <a:solidFill>
                  <a:schemeClr val="tx1"/>
                </a:solidFill>
                <a:effectLst/>
                <a:latin typeface="+mn-lt"/>
                <a:ea typeface="+mn-ea"/>
                <a:cs typeface="+mn-cs"/>
              </a:rPr>
              <a:t>Save Changes</a:t>
            </a:r>
            <a:r>
              <a:rPr lang="en-IN" sz="1050" b="0" i="0" u="none" strike="noStrike" kern="1200" dirty="0">
                <a:solidFill>
                  <a:schemeClr val="tx1"/>
                </a:solidFill>
                <a:effectLst/>
                <a:latin typeface="+mn-lt"/>
                <a:ea typeface="+mn-ea"/>
                <a:cs typeface="+mn-cs"/>
              </a:rPr>
              <a:t>.</a:t>
            </a:r>
            <a:endParaRPr lang="en-US" sz="1100" b="0" dirty="0">
              <a:latin typeface="+mn-lt"/>
              <a:ea typeface="ＭＳ Ｐゴシック" pitchFamily="34" charset="-128"/>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35</a:t>
            </a:fld>
            <a:endParaRPr lang="en-US" dirty="0"/>
          </a:p>
        </p:txBody>
      </p:sp>
    </p:spTree>
    <p:extLst>
      <p:ext uri="{BB962C8B-B14F-4D97-AF65-F5344CB8AC3E}">
        <p14:creationId xmlns:p14="http://schemas.microsoft.com/office/powerpoint/2010/main" val="2625245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7"/>
            </a:pPr>
            <a:r>
              <a:rPr lang="en-US" sz="1100" b="0" dirty="0">
                <a:latin typeface="+mn-lt"/>
                <a:ea typeface="ＭＳ Ｐゴシック" pitchFamily="34" charset="-128"/>
                <a:cs typeface="Arial" pitchFamily="34" charset="0"/>
              </a:rPr>
              <a:t>Your settings are saved. In the SQL pane, notice the drop table statements, and also the new audit columns added for each of the tables. You want to save this SQL as a script. Click Save SQL Script.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36</a:t>
            </a:fld>
            <a:endParaRPr lang="en-US" dirty="0"/>
          </a:p>
        </p:txBody>
      </p:sp>
    </p:spTree>
    <p:extLst>
      <p:ext uri="{BB962C8B-B14F-4D97-AF65-F5344CB8AC3E}">
        <p14:creationId xmlns:p14="http://schemas.microsoft.com/office/powerpoint/2010/main" val="1937270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8"/>
            </a:pPr>
            <a:r>
              <a:rPr lang="en-US" sz="1100" b="0" dirty="0">
                <a:latin typeface="+mn-lt"/>
                <a:ea typeface="ＭＳ Ｐゴシック" pitchFamily="34" charset="-128"/>
                <a:cs typeface="Arial" pitchFamily="34" charset="0"/>
              </a:rPr>
              <a:t>In the Save Script dialog, enter a name for Script Name and click </a:t>
            </a:r>
            <a:r>
              <a:rPr lang="en-US" sz="1100" b="1" dirty="0">
                <a:latin typeface="+mn-lt"/>
                <a:ea typeface="ＭＳ Ｐゴシック" pitchFamily="34" charset="-128"/>
                <a:cs typeface="Arial" pitchFamily="34" charset="0"/>
              </a:rPr>
              <a:t>Save Script</a:t>
            </a:r>
            <a:r>
              <a:rPr lang="en-US" sz="1100" b="0" dirty="0">
                <a:latin typeface="+mn-lt"/>
                <a:ea typeface="ＭＳ Ｐゴシック" pitchFamily="34" charset="-128"/>
                <a:cs typeface="Arial" pitchFamily="34" charset="0"/>
              </a:rPr>
              <a:t>.</a:t>
            </a:r>
          </a:p>
          <a:p>
            <a:pPr marL="457200" lvl="1" indent="-228600">
              <a:buFont typeface="+mj-lt"/>
              <a:buAutoNum type="arabicPeriod" startAt="8"/>
            </a:pPr>
            <a:r>
              <a:rPr lang="en-US" sz="1100" b="0" dirty="0">
                <a:latin typeface="+mn-lt"/>
                <a:ea typeface="ＭＳ Ｐゴシック" pitchFamily="34" charset="-128"/>
                <a:cs typeface="Arial" pitchFamily="34" charset="0"/>
              </a:rPr>
              <a:t>The script is saved under SQL Scripts. You want to run the script you just created. Click </a:t>
            </a:r>
            <a:r>
              <a:rPr lang="en-US" sz="1100" b="1" dirty="0">
                <a:latin typeface="+mn-lt"/>
                <a:ea typeface="ＭＳ Ｐゴシック" pitchFamily="34" charset="-128"/>
                <a:cs typeface="Arial" pitchFamily="34" charset="0"/>
              </a:rPr>
              <a:t>Review and Run</a:t>
            </a:r>
            <a:r>
              <a:rPr lang="en-US" sz="1100" b="0" dirty="0">
                <a:latin typeface="+mn-lt"/>
                <a:ea typeface="ＭＳ Ｐゴシック" pitchFamily="34" charset="-128"/>
                <a:cs typeface="Arial" pitchFamily="34" charset="0"/>
              </a:rPr>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37</a:t>
            </a:fld>
            <a:endParaRPr lang="en-US" dirty="0"/>
          </a:p>
        </p:txBody>
      </p:sp>
    </p:spTree>
    <p:extLst>
      <p:ext uri="{BB962C8B-B14F-4D97-AF65-F5344CB8AC3E}">
        <p14:creationId xmlns:p14="http://schemas.microsoft.com/office/powerpoint/2010/main" val="711252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10"/>
            </a:pPr>
            <a:r>
              <a:rPr lang="en-US" sz="1100" b="0" dirty="0">
                <a:latin typeface="+mn-lt"/>
                <a:ea typeface="ＭＳ Ｐゴシック" pitchFamily="34" charset="-128"/>
                <a:cs typeface="Arial" pitchFamily="34" charset="0"/>
              </a:rPr>
              <a:t>Click </a:t>
            </a:r>
            <a:r>
              <a:rPr lang="en-US" sz="1100" b="1" dirty="0">
                <a:latin typeface="+mn-lt"/>
                <a:ea typeface="ＭＳ Ｐゴシック" pitchFamily="34" charset="-128"/>
                <a:cs typeface="Arial" pitchFamily="34" charset="0"/>
              </a:rPr>
              <a:t>Run</a:t>
            </a:r>
            <a:r>
              <a:rPr lang="en-US" sz="1100" b="0" dirty="0">
                <a:latin typeface="+mn-lt"/>
                <a:ea typeface="ＭＳ Ｐゴシック" pitchFamily="34" charset="-128"/>
                <a:cs typeface="Arial" pitchFamily="34" charset="0"/>
              </a:rPr>
              <a:t>.</a:t>
            </a:r>
          </a:p>
          <a:p>
            <a:pPr marL="457200" lvl="1" indent="-228600">
              <a:buFont typeface="+mj-lt"/>
              <a:buAutoNum type="arabicPeriod" startAt="10"/>
            </a:pPr>
            <a:r>
              <a:rPr lang="en-US" sz="1100" b="0" dirty="0">
                <a:latin typeface="+mn-lt"/>
                <a:ea typeface="ＭＳ Ｐゴシック" pitchFamily="34" charset="-128"/>
                <a:cs typeface="Arial" pitchFamily="34" charset="0"/>
              </a:rPr>
              <a:t> Review the information and click </a:t>
            </a:r>
            <a:r>
              <a:rPr lang="en-US" sz="1100" b="1" dirty="0">
                <a:latin typeface="+mn-lt"/>
                <a:ea typeface="ＭＳ Ｐゴシック" pitchFamily="34" charset="-128"/>
                <a:cs typeface="Arial" pitchFamily="34" charset="0"/>
              </a:rPr>
              <a:t>Run Now</a:t>
            </a:r>
            <a:r>
              <a:rPr lang="en-US" sz="1100" b="0" dirty="0">
                <a:latin typeface="+mn-lt"/>
                <a:ea typeface="ＭＳ Ｐゴシック" pitchFamily="34" charset="-128"/>
                <a:cs typeface="Arial" pitchFamily="34" charset="0"/>
              </a:rPr>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38</a:t>
            </a:fld>
            <a:endParaRPr lang="en-US" dirty="0"/>
          </a:p>
        </p:txBody>
      </p:sp>
    </p:spTree>
    <p:extLst>
      <p:ext uri="{BB962C8B-B14F-4D97-AF65-F5344CB8AC3E}">
        <p14:creationId xmlns:p14="http://schemas.microsoft.com/office/powerpoint/2010/main" val="3401424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228600">
              <a:buFont typeface="+mj-lt"/>
              <a:buAutoNum type="arabicPeriod" startAt="12"/>
            </a:pPr>
            <a:r>
              <a:rPr lang="en-US" sz="1100" b="0" dirty="0">
                <a:latin typeface="+mn-lt"/>
                <a:ea typeface="ＭＳ Ｐゴシック" pitchFamily="34" charset="-128"/>
                <a:cs typeface="Arial" pitchFamily="34" charset="0"/>
              </a:rPr>
              <a:t> Review the summary. To view the details, select the </a:t>
            </a:r>
            <a:r>
              <a:rPr lang="en-US" sz="1100" b="1" dirty="0">
                <a:latin typeface="+mn-lt"/>
                <a:ea typeface="ＭＳ Ｐゴシック" pitchFamily="34" charset="-128"/>
                <a:cs typeface="Arial" pitchFamily="34" charset="0"/>
              </a:rPr>
              <a:t>Detail</a:t>
            </a:r>
            <a:r>
              <a:rPr lang="en-US" sz="1100" b="0" dirty="0">
                <a:latin typeface="+mn-lt"/>
                <a:ea typeface="ＭＳ Ｐゴシック" pitchFamily="34" charset="-128"/>
                <a:cs typeface="Arial" pitchFamily="34" charset="0"/>
              </a:rPr>
              <a:t> radio button and click </a:t>
            </a:r>
            <a:r>
              <a:rPr lang="en-US" sz="1100" b="1" dirty="0">
                <a:latin typeface="+mn-lt"/>
                <a:ea typeface="ＭＳ Ｐゴシック" pitchFamily="34" charset="-128"/>
                <a:cs typeface="Arial" pitchFamily="34" charset="0"/>
              </a:rPr>
              <a:t>Go</a:t>
            </a:r>
            <a:r>
              <a:rPr lang="en-US" sz="1100" b="0" dirty="0">
                <a:latin typeface="+mn-lt"/>
                <a:ea typeface="ＭＳ Ｐゴシック" pitchFamily="34" charset="-128"/>
                <a:cs typeface="Arial" pitchFamily="34" charset="0"/>
              </a:rPr>
              <a:t>.</a:t>
            </a:r>
            <a:r>
              <a:rPr lang="en-IN" sz="900" b="0" i="0" u="none" strike="noStrike" kern="1200" dirty="0">
                <a:solidFill>
                  <a:schemeClr val="tx1"/>
                </a:solidFill>
                <a:effectLst/>
                <a:latin typeface="+mn-lt"/>
                <a:ea typeface="+mn-ea"/>
                <a:cs typeface="+mn-cs"/>
              </a:rPr>
              <a:t> </a:t>
            </a:r>
            <a:br>
              <a:rPr lang="en-IN" sz="900" b="0" i="0" u="none" strike="noStrike" kern="1200" dirty="0">
                <a:solidFill>
                  <a:schemeClr val="tx1"/>
                </a:solidFill>
                <a:effectLst/>
                <a:latin typeface="+mn-lt"/>
                <a:ea typeface="+mn-ea"/>
                <a:cs typeface="+mn-cs"/>
              </a:rPr>
            </a:br>
            <a:endParaRPr lang="en-IN" sz="900" b="0" i="0" u="none" strike="noStrike" kern="1200" dirty="0">
              <a:solidFill>
                <a:schemeClr val="tx1"/>
              </a:solidFill>
              <a:effectLst/>
              <a:latin typeface="+mn-lt"/>
              <a:ea typeface="+mn-ea"/>
              <a:cs typeface="+mn-cs"/>
            </a:endParaRPr>
          </a:p>
          <a:p>
            <a:pPr marL="0" lvl="0" indent="0">
              <a:buFont typeface="+mj-lt"/>
              <a:buNone/>
            </a:pPr>
            <a:r>
              <a:rPr lang="en-IN" sz="1150" b="1" i="0" u="none" strike="noStrike" kern="1200" dirty="0">
                <a:solidFill>
                  <a:schemeClr val="tx1"/>
                </a:solidFill>
                <a:effectLst/>
                <a:latin typeface="+mn-lt"/>
                <a:ea typeface="+mn-ea"/>
                <a:cs typeface="+mn-cs"/>
              </a:rPr>
              <a:t>Note</a:t>
            </a:r>
            <a:r>
              <a:rPr lang="en-IN" sz="1150" b="0" i="0" u="none" strike="noStrike" kern="1200" dirty="0">
                <a:solidFill>
                  <a:schemeClr val="tx1"/>
                </a:solidFill>
                <a:effectLst/>
                <a:latin typeface="+mn-lt"/>
                <a:ea typeface="+mn-ea"/>
                <a:cs typeface="+mn-cs"/>
              </a:rPr>
              <a:t>: You can directly run the Create Application Wizard from SQL Scripts page. To create a database application from the script, you can click the Create App from Script button. You learn how to create a database application later in this course.</a:t>
            </a:r>
          </a:p>
          <a:p>
            <a:pPr marL="0" marR="0" lvl="0" indent="0" algn="l" defTabSz="914400" rtl="0" eaLnBrk="1" fontAlgn="auto" latinLnBrk="0" hangingPunct="1">
              <a:lnSpc>
                <a:spcPct val="100000"/>
              </a:lnSpc>
              <a:spcBef>
                <a:spcPts val="600"/>
              </a:spcBef>
              <a:spcAft>
                <a:spcPts val="0"/>
              </a:spcAft>
              <a:buClrTx/>
              <a:buSzTx/>
              <a:buFont typeface="+mj-lt"/>
              <a:buNone/>
              <a:tabLst/>
              <a:defRPr/>
            </a:pPr>
            <a:r>
              <a:rPr lang="en-IN" sz="1150" b="1" i="0" u="none" strike="noStrike" kern="1200" dirty="0">
                <a:solidFill>
                  <a:schemeClr val="tx1"/>
                </a:solidFill>
                <a:effectLst/>
                <a:latin typeface="+mn-lt"/>
                <a:ea typeface="+mn-ea"/>
                <a:cs typeface="+mn-cs"/>
              </a:rPr>
              <a:t>Note</a:t>
            </a:r>
            <a:r>
              <a:rPr lang="en-IN" sz="115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In the slide example, you see errors in the summary because the tables don't exist already and the DROP TABLE statements are executed.</a:t>
            </a:r>
          </a:p>
          <a:p>
            <a:pPr marL="0" lvl="0" indent="0">
              <a:buFont typeface="+mj-lt"/>
              <a:buNone/>
            </a:pPr>
            <a:endParaRPr lang="en-IN" sz="115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39</a:t>
            </a:fld>
            <a:endParaRPr lang="en-US" dirty="0"/>
          </a:p>
        </p:txBody>
      </p:sp>
    </p:spTree>
    <p:extLst>
      <p:ext uri="{BB962C8B-B14F-4D97-AF65-F5344CB8AC3E}">
        <p14:creationId xmlns:p14="http://schemas.microsoft.com/office/powerpoint/2010/main" val="289233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dirty="0">
                <a:latin typeface="+mn-lt"/>
                <a:cs typeface="Arial" pitchFamily="34" charset="0"/>
              </a:rPr>
              <a:t>Oracle Application Express includes the SQL Workshop for application developers to maintain database objects, from the browser. This feature is particularly important when developing in hosted environments, or where the application developer does not have access to the underlying database and can not use tools such as SQL Developer or SQL*Plus to manage the database objects.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114300" lvl="0" indent="-228600">
              <a:buFont typeface="+mj-lt"/>
              <a:buNone/>
            </a:pPr>
            <a:r>
              <a:rPr lang="en-US" sz="1150" b="0" dirty="0">
                <a:latin typeface="+mn-lt"/>
                <a:ea typeface="ＭＳ Ｐゴシック" pitchFamily="34" charset="-128"/>
                <a:cs typeface="Arial" pitchFamily="34" charset="0"/>
              </a:rPr>
              <a:t>With Oracle Application Express, you can generate data definition language (DDL) statements from the Oracle data </a:t>
            </a:r>
          </a:p>
          <a:p>
            <a:pPr marL="114300" lvl="0" indent="-228600">
              <a:buFont typeface="+mj-lt"/>
              <a:buNone/>
            </a:pPr>
            <a:r>
              <a:rPr lang="en-US" sz="1150" b="0" dirty="0">
                <a:latin typeface="+mn-lt"/>
                <a:ea typeface="ＭＳ Ｐゴシック" pitchFamily="34" charset="-128"/>
                <a:cs typeface="Arial" pitchFamily="34" charset="0"/>
              </a:rPr>
              <a:t>dictionary. You can use these scripts </a:t>
            </a:r>
            <a:r>
              <a:rPr lang="en-US" sz="1200" b="0" dirty="0">
                <a:latin typeface="+mn-lt"/>
                <a:ea typeface="ＭＳ Ｐゴシック" pitchFamily="34" charset="-128"/>
                <a:cs typeface="Arial" pitchFamily="34" charset="0"/>
              </a:rPr>
              <a:t>to create or re-create database schema objects. This is particularly useful when moving</a:t>
            </a:r>
          </a:p>
          <a:p>
            <a:pPr marL="114300" lvl="0" indent="-228600">
              <a:buFont typeface="+mj-lt"/>
              <a:buNone/>
            </a:pPr>
            <a:r>
              <a:rPr lang="en-US" sz="1200" b="0" dirty="0">
                <a:latin typeface="+mn-lt"/>
                <a:ea typeface="ＭＳ Ｐゴシック" pitchFamily="34" charset="-128"/>
                <a:cs typeface="Arial" pitchFamily="34" charset="0"/>
              </a:rPr>
              <a:t>database objects from one environment to another, for example from development to test or production. The scripts can be</a:t>
            </a:r>
          </a:p>
          <a:p>
            <a:pPr marL="114300" lvl="0" indent="-228600">
              <a:buFont typeface="+mj-lt"/>
              <a:buNone/>
            </a:pPr>
            <a:r>
              <a:rPr lang="en-US" sz="1200" b="0" dirty="0">
                <a:latin typeface="+mn-lt"/>
                <a:ea typeface="ＭＳ Ｐゴシック" pitchFamily="34" charset="-128"/>
                <a:cs typeface="Arial" pitchFamily="34" charset="0"/>
              </a:rPr>
              <a:t>generated to display inline or saved as a script file.</a:t>
            </a:r>
            <a:endParaRPr lang="en-US" sz="1150" b="0" dirty="0">
              <a:latin typeface="+mn-lt"/>
              <a:ea typeface="ＭＳ Ｐゴシック" pitchFamily="34" charset="-128"/>
              <a:cs typeface="Arial" pitchFamily="34" charset="0"/>
            </a:endParaRPr>
          </a:p>
          <a:p>
            <a:pPr lvl="0">
              <a:buNone/>
            </a:pPr>
            <a:r>
              <a:rPr lang="en-US" sz="1150" dirty="0">
                <a:latin typeface="+mn-lt"/>
              </a:rPr>
              <a:t>You can generate DDL statements for:</a:t>
            </a:r>
          </a:p>
          <a:p>
            <a:pPr lvl="1">
              <a:buFont typeface="Arial" pitchFamily="34" charset="0"/>
              <a:buChar char="•"/>
            </a:pPr>
            <a:r>
              <a:rPr lang="en-US" sz="1250" dirty="0">
                <a:latin typeface="+mn-lt"/>
              </a:rPr>
              <a:t>All the objects for a specific</a:t>
            </a:r>
            <a:r>
              <a:rPr lang="en-US" sz="1250" baseline="0" dirty="0">
                <a:latin typeface="+mn-lt"/>
              </a:rPr>
              <a:t> schema</a:t>
            </a:r>
          </a:p>
          <a:p>
            <a:pPr lvl="1">
              <a:buFont typeface="Arial" pitchFamily="34" charset="0"/>
              <a:buChar char="•"/>
            </a:pPr>
            <a:r>
              <a:rPr lang="en-US" sz="1250" baseline="0" dirty="0">
                <a:latin typeface="+mn-lt"/>
              </a:rPr>
              <a:t>Specific object types</a:t>
            </a:r>
          </a:p>
          <a:p>
            <a:pPr lvl="1">
              <a:buFont typeface="Arial" pitchFamily="34" charset="0"/>
              <a:buChar char="•"/>
            </a:pPr>
            <a:r>
              <a:rPr lang="en-US" sz="1250" baseline="0" dirty="0">
                <a:latin typeface="+mn-lt"/>
              </a:rPr>
              <a:t>Specific objects</a:t>
            </a:r>
          </a:p>
          <a:p>
            <a:pPr marL="114300" lvl="1" indent="0">
              <a:buFont typeface="Arial" pitchFamily="34" charset="0"/>
              <a:buNone/>
            </a:pPr>
            <a:endParaRPr lang="en-US" sz="1250" dirty="0">
              <a:latin typeface="+mn-lt"/>
            </a:endParaRPr>
          </a:p>
          <a:p>
            <a:pPr lvl="0">
              <a:buNone/>
            </a:pPr>
            <a:r>
              <a:rPr lang="en-US" sz="1150" dirty="0">
                <a:latin typeface="+mn-lt"/>
              </a:rPr>
              <a:t>To generate a DDL script,</a:t>
            </a:r>
            <a:r>
              <a:rPr lang="en-US" sz="1150" baseline="0" dirty="0">
                <a:latin typeface="+mn-lt"/>
              </a:rPr>
              <a:t> navigate to </a:t>
            </a:r>
            <a:r>
              <a:rPr lang="en-US" sz="1150" b="1" baseline="0" dirty="0">
                <a:latin typeface="+mn-lt"/>
              </a:rPr>
              <a:t>SQL Workshop &gt; Utilities </a:t>
            </a:r>
            <a:r>
              <a:rPr lang="en-US" sz="1150" baseline="0" dirty="0">
                <a:latin typeface="+mn-lt"/>
              </a:rPr>
              <a:t>and then perform the following steps:</a:t>
            </a:r>
          </a:p>
          <a:p>
            <a:pPr marL="457200" lvl="1" indent="-228600">
              <a:buFont typeface="+mj-lt"/>
              <a:buAutoNum type="arabicPeriod"/>
            </a:pPr>
            <a:r>
              <a:rPr lang="en-US" sz="1100" baseline="0" dirty="0">
                <a:latin typeface="+mn-lt"/>
              </a:rPr>
              <a:t>Click </a:t>
            </a:r>
            <a:r>
              <a:rPr lang="en-US" sz="1100" b="1" baseline="0" dirty="0">
                <a:latin typeface="+mn-lt"/>
              </a:rPr>
              <a:t>Generate DDL</a:t>
            </a:r>
            <a:r>
              <a:rPr lang="en-US" sz="1100" baseline="0" dirty="0">
                <a:latin typeface="+mn-lt"/>
              </a:rPr>
              <a:t>.</a:t>
            </a:r>
          </a:p>
          <a:p>
            <a:pPr marL="457200" lvl="1" indent="-228600">
              <a:buFont typeface="+mj-lt"/>
              <a:buAutoNum type="arabicPeriod"/>
            </a:pPr>
            <a:r>
              <a:rPr lang="en-US" sz="1100" baseline="0" dirty="0">
                <a:latin typeface="+mn-lt"/>
              </a:rPr>
              <a:t>Click </a:t>
            </a:r>
            <a:r>
              <a:rPr lang="en-US" sz="1100" b="1" baseline="0" dirty="0">
                <a:latin typeface="+mn-lt"/>
              </a:rPr>
              <a:t>Create Script</a:t>
            </a:r>
            <a:r>
              <a:rPr lang="en-US" sz="1100" baseline="0" dirty="0">
                <a:latin typeface="+mn-lt"/>
              </a:rPr>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baseline="0" dirty="0">
                <a:latin typeface="+mn-lt"/>
              </a:rPr>
              <a:t>In the Generate DDL – Schema dialog, </a:t>
            </a:r>
            <a:r>
              <a:rPr lang="en-US" sz="1100" b="0" dirty="0">
                <a:latin typeface="+mn-lt"/>
                <a:ea typeface="ＭＳ Ｐゴシック" pitchFamily="34" charset="-128"/>
                <a:cs typeface="Arial" pitchFamily="34" charset="0"/>
              </a:rPr>
              <a:t>Select the database schema which owns the database objects for which you would like to generate a DDL</a:t>
            </a:r>
            <a:r>
              <a:rPr lang="en-US" sz="1100" b="0" baseline="0" dirty="0">
                <a:latin typeface="+mn-lt"/>
                <a:ea typeface="ＭＳ Ｐゴシック" pitchFamily="34" charset="-128"/>
                <a:cs typeface="Arial" pitchFamily="34" charset="0"/>
              </a:rPr>
              <a:t> script. Click </a:t>
            </a:r>
            <a:r>
              <a:rPr lang="en-US" sz="1100" b="1" baseline="0" dirty="0">
                <a:latin typeface="+mn-lt"/>
                <a:ea typeface="ＭＳ Ｐゴシック" pitchFamily="34" charset="-128"/>
                <a:cs typeface="Arial" pitchFamily="34" charset="0"/>
              </a:rPr>
              <a:t>Next</a:t>
            </a:r>
            <a:r>
              <a:rPr lang="en-US" sz="1100" b="0" baseline="0" dirty="0">
                <a:latin typeface="+mn-lt"/>
                <a:ea typeface="ＭＳ Ｐゴシック" pitchFamily="34" charset="-128"/>
                <a:cs typeface="Arial" pitchFamily="34" charset="0"/>
              </a:rPr>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457200" lvl="1" indent="-342900">
              <a:buFont typeface="+mj-lt"/>
              <a:buAutoNum type="arabicPeriod" startAt="4"/>
            </a:pPr>
            <a:r>
              <a:rPr lang="en-US" sz="1250" b="0" baseline="0" dirty="0">
                <a:latin typeface="+mn-lt"/>
                <a:ea typeface="ＭＳ Ｐゴシック" pitchFamily="34" charset="-128"/>
                <a:cs typeface="Arial" pitchFamily="34" charset="0"/>
              </a:rPr>
              <a:t>Select the object types for which you would like to generate DDL. Clicking Generate DDL at this point generates DDL for the selected object types. If you want to select object names for selected object types, click </a:t>
            </a:r>
            <a:r>
              <a:rPr lang="en-US" sz="1250" b="1" baseline="0" dirty="0">
                <a:latin typeface="+mn-lt"/>
                <a:ea typeface="ＭＳ Ｐゴシック" pitchFamily="34" charset="-128"/>
                <a:cs typeface="Arial" pitchFamily="34" charset="0"/>
              </a:rPr>
              <a:t>Next</a:t>
            </a:r>
            <a:r>
              <a:rPr lang="en-US" sz="1250" b="0" baseline="0" dirty="0">
                <a:latin typeface="+mn-lt"/>
                <a:ea typeface="ＭＳ Ｐゴシック" pitchFamily="34" charset="-128"/>
                <a:cs typeface="Arial" pitchFamily="34" charset="0"/>
              </a:rPr>
              <a:t>. </a:t>
            </a:r>
          </a:p>
          <a:p>
            <a:pPr marL="457200" lvl="1" indent="-342900">
              <a:buFont typeface="+mj-lt"/>
              <a:buAutoNum type="arabicPeriod" startAt="4"/>
            </a:pPr>
            <a:r>
              <a:rPr lang="en-US" sz="1400" b="0" dirty="0">
                <a:latin typeface="+mn-lt"/>
                <a:ea typeface="ＭＳ Ｐゴシック" pitchFamily="34" charset="-128"/>
                <a:cs typeface="Arial" pitchFamily="34" charset="0"/>
              </a:rPr>
              <a:t>Select the objects. Click </a:t>
            </a:r>
            <a:r>
              <a:rPr lang="en-US" sz="1400" b="1" dirty="0">
                <a:latin typeface="+mn-lt"/>
                <a:ea typeface="ＭＳ Ｐゴシック" pitchFamily="34" charset="-128"/>
                <a:cs typeface="Arial" pitchFamily="34" charset="0"/>
              </a:rPr>
              <a:t>Generate DDL</a:t>
            </a:r>
            <a:r>
              <a:rPr lang="en-US" sz="1400" b="0" dirty="0">
                <a:latin typeface="+mn-lt"/>
                <a:ea typeface="ＭＳ Ｐゴシック" pitchFamily="34" charset="-128"/>
                <a:cs typeface="Arial" pitchFamily="34" charset="0"/>
              </a:rPr>
              <a:t>.</a:t>
            </a:r>
          </a:p>
          <a:p>
            <a:pPr marL="457200" lvl="3" indent="0">
              <a:buFont typeface="+mj-lt"/>
              <a:buNone/>
            </a:pPr>
            <a:r>
              <a:rPr lang="en-US" sz="1250" b="0" dirty="0">
                <a:latin typeface="+mn-lt"/>
                <a:ea typeface="ＭＳ Ｐゴシック" pitchFamily="34" charset="-128"/>
                <a:cs typeface="Arial" pitchFamily="34" charset="0"/>
              </a:rPr>
              <a:t>View the generated script.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41</a:t>
            </a:fld>
            <a:endParaRPr lang="en-US" dirty="0"/>
          </a:p>
        </p:txBody>
      </p:sp>
    </p:spTree>
    <p:extLst>
      <p:ext uri="{BB962C8B-B14F-4D97-AF65-F5344CB8AC3E}">
        <p14:creationId xmlns:p14="http://schemas.microsoft.com/office/powerpoint/2010/main" val="1459914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In this lesson, you learned how</a:t>
            </a:r>
            <a:r>
              <a:rPr lang="en-US" baseline="0" dirty="0"/>
              <a:t> to interact with the database using the SQL Workshop components</a:t>
            </a:r>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43</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20388782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44</a:t>
            </a:fld>
            <a:endParaRPr lang="en-US" dirty="0"/>
          </a:p>
        </p:txBody>
      </p:sp>
    </p:spTree>
    <p:extLst>
      <p:ext uri="{BB962C8B-B14F-4D97-AF65-F5344CB8AC3E}">
        <p14:creationId xmlns:p14="http://schemas.microsoft.com/office/powerpoint/2010/main" val="7723869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45</a:t>
            </a:fld>
            <a:endParaRPr lang="en-US" dirty="0"/>
          </a:p>
        </p:txBody>
      </p:sp>
    </p:spTree>
    <p:extLst>
      <p:ext uri="{BB962C8B-B14F-4D97-AF65-F5344CB8AC3E}">
        <p14:creationId xmlns:p14="http://schemas.microsoft.com/office/powerpoint/2010/main" val="1170736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46</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dirty="0">
                <a:latin typeface="+mn-lt"/>
                <a:cs typeface="Arial" pitchFamily="34" charset="0"/>
              </a:rPr>
              <a:t>From the Application Express home page, you can access SQL Workshop by</a:t>
            </a:r>
            <a:r>
              <a:rPr lang="en-US" sz="1100" baseline="0" dirty="0">
                <a:latin typeface="+mn-lt"/>
                <a:cs typeface="Arial" pitchFamily="34" charset="0"/>
              </a:rPr>
              <a:t> either of the following two ways:</a:t>
            </a:r>
          </a:p>
          <a:p>
            <a:pPr lvl="1">
              <a:buFont typeface="Arial" pitchFamily="34" charset="0"/>
              <a:buChar char="•"/>
            </a:pPr>
            <a:r>
              <a:rPr lang="en-US" sz="1100" baseline="0" dirty="0">
                <a:latin typeface="+mn-lt"/>
                <a:cs typeface="Arial" pitchFamily="34" charset="0"/>
              </a:rPr>
              <a:t>Click the </a:t>
            </a:r>
            <a:r>
              <a:rPr lang="en-US" sz="1100" b="1" baseline="0" dirty="0">
                <a:latin typeface="+mn-lt"/>
                <a:cs typeface="Arial" pitchFamily="34" charset="0"/>
              </a:rPr>
              <a:t>SQL Workshop </a:t>
            </a:r>
            <a:r>
              <a:rPr lang="en-US" sz="1100" baseline="0" dirty="0">
                <a:latin typeface="+mn-lt"/>
                <a:cs typeface="Arial" pitchFamily="34" charset="0"/>
              </a:rPr>
              <a:t>icon and then select the component you want to access</a:t>
            </a:r>
          </a:p>
          <a:p>
            <a:pPr lvl="1">
              <a:buFont typeface="Arial" pitchFamily="34" charset="0"/>
              <a:buChar char="•"/>
            </a:pPr>
            <a:r>
              <a:rPr lang="en-US" sz="1100" baseline="0" dirty="0">
                <a:latin typeface="+mn-lt"/>
                <a:cs typeface="Arial" pitchFamily="34" charset="0"/>
              </a:rPr>
              <a:t>Click the down arrow on the SQL Workshop tab. Then, select the component you want to access</a:t>
            </a:r>
          </a:p>
          <a:p>
            <a:pPr marL="0" lvl="0" indent="-114300">
              <a:buFont typeface="Arial" pitchFamily="34" charset="0"/>
              <a:buNone/>
            </a:pPr>
            <a:endParaRPr lang="en-US" sz="1150" baseline="0" dirty="0">
              <a:latin typeface="+mn-lt"/>
              <a:cs typeface="Arial" pitchFamily="34" charset="0"/>
            </a:endParaRPr>
          </a:p>
          <a:p>
            <a:pPr marL="0" lvl="0" indent="-114300">
              <a:buFont typeface="Arial" pitchFamily="34" charset="0"/>
              <a:buNone/>
            </a:pPr>
            <a:r>
              <a:rPr lang="en-US" sz="1150" baseline="0" dirty="0">
                <a:latin typeface="+mn-lt"/>
                <a:cs typeface="Arial" pitchFamily="34" charset="0"/>
              </a:rPr>
              <a:t>The slide shows the two steps to access a SQL Workshop component.</a:t>
            </a:r>
          </a:p>
          <a:p>
            <a:pPr marL="342900" lvl="1" indent="-228600">
              <a:buFont typeface="+mj-lt"/>
              <a:buAutoNum type="arabicPeriod"/>
            </a:pPr>
            <a:r>
              <a:rPr lang="en-US" sz="1100" baseline="0" dirty="0">
                <a:latin typeface="+mn-lt"/>
                <a:cs typeface="Arial" pitchFamily="34" charset="0"/>
              </a:rPr>
              <a:t>Click the down arrow on the SQL Workshop tab.</a:t>
            </a:r>
          </a:p>
          <a:p>
            <a:pPr marL="342900" lvl="1" indent="-228600">
              <a:buFont typeface="+mj-lt"/>
              <a:buAutoNum type="arabicPeriod"/>
            </a:pPr>
            <a:r>
              <a:rPr lang="en-US" sz="1100" baseline="0" dirty="0">
                <a:latin typeface="+mn-lt"/>
                <a:cs typeface="Arial" pitchFamily="34" charset="0"/>
              </a:rPr>
              <a:t>Select any of the components you want to access: Object Browser, SQL Commands, SQL Scripts, Utilities, and RESTful Services.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latin typeface="+mn-lt"/>
                <a:cs typeface="Arial" pitchFamily="34" charset="0"/>
              </a:rPr>
              <a:t>The SQL Workshop provides tools that enable you to view and manage database objects. Based on the task, you use the following component of SQL Workshop:</a:t>
            </a:r>
          </a:p>
          <a:p>
            <a:pPr marL="400050" lvl="1" indent="-171450">
              <a:buFont typeface="Arial" panose="020B0604020202020204" pitchFamily="34" charset="0"/>
              <a:buChar char="•"/>
            </a:pPr>
            <a:r>
              <a:rPr lang="en-US" b="1" dirty="0">
                <a:latin typeface="+mn-lt"/>
                <a:cs typeface="Arial" pitchFamily="34" charset="0"/>
              </a:rPr>
              <a:t>Object Browser</a:t>
            </a:r>
            <a:r>
              <a:rPr lang="en-US" dirty="0">
                <a:latin typeface="+mn-lt"/>
                <a:cs typeface="Arial" pitchFamily="34" charset="0"/>
              </a:rPr>
              <a:t>: This component enables developers to browse, create, and edit objects in a database</a:t>
            </a:r>
          </a:p>
          <a:p>
            <a:pPr marL="400050" lvl="1" indent="-171450">
              <a:buFont typeface="Arial" panose="020B0604020202020204" pitchFamily="34" charset="0"/>
              <a:buChar char="•"/>
            </a:pPr>
            <a:r>
              <a:rPr lang="en-US" b="1" dirty="0">
                <a:latin typeface="+mn-lt"/>
                <a:cs typeface="Arial" pitchFamily="34" charset="0"/>
              </a:rPr>
              <a:t>SQL Commands</a:t>
            </a:r>
            <a:r>
              <a:rPr lang="en-US" dirty="0">
                <a:latin typeface="+mn-lt"/>
                <a:cs typeface="Arial" pitchFamily="34" charset="0"/>
              </a:rPr>
              <a:t>: You use SQL Commands to create, edit, view, run, and delete database objects. A SQL command can contain SQL statements or PL/SQL blocks.  </a:t>
            </a:r>
          </a:p>
          <a:p>
            <a:pPr marL="400050" lvl="1" indent="-171450">
              <a:buFont typeface="Arial" panose="020B0604020202020204" pitchFamily="34" charset="0"/>
              <a:buChar char="•"/>
            </a:pPr>
            <a:r>
              <a:rPr lang="en-US" b="1" dirty="0">
                <a:latin typeface="+mn-lt"/>
                <a:cs typeface="Arial" pitchFamily="34" charset="0"/>
              </a:rPr>
              <a:t>SQL Scripts</a:t>
            </a:r>
            <a:r>
              <a:rPr lang="en-US" dirty="0">
                <a:latin typeface="+mn-lt"/>
                <a:cs typeface="Arial" pitchFamily="34" charset="0"/>
              </a:rPr>
              <a:t>: A SQL script is a set of SQL commands saved as a file in SQL Scripts. A SQL script can contain one or more SQL statements or PL/SQL blocks. You use SQL Scripts to create, edit, view, run, and delete database objects.. </a:t>
            </a:r>
          </a:p>
          <a:p>
            <a:pPr marL="400050" lvl="1" indent="-171450">
              <a:buFont typeface="Arial" panose="020B0604020202020204" pitchFamily="34" charset="0"/>
              <a:buChar char="•"/>
            </a:pPr>
            <a:r>
              <a:rPr lang="en-US" b="1" dirty="0">
                <a:latin typeface="+mn-lt"/>
                <a:cs typeface="Arial" pitchFamily="34" charset="0"/>
              </a:rPr>
              <a:t>Utilities</a:t>
            </a:r>
            <a:r>
              <a:rPr lang="en-US" dirty="0">
                <a:latin typeface="+mn-lt"/>
                <a:cs typeface="Arial" pitchFamily="34" charset="0"/>
              </a:rPr>
              <a:t>: You use Oracle Application Express utilities to build SQL queries, load and unload data from an Oracle database, generate DDL, view object reports, manage User Interface Defaults, restore dropped database objects, compare schemas, monitor the database, and view database details</a:t>
            </a:r>
          </a:p>
          <a:p>
            <a:pPr marL="400050" lvl="1" indent="-171450">
              <a:buFont typeface="Arial" panose="020B0604020202020204" pitchFamily="34" charset="0"/>
              <a:buChar char="•"/>
            </a:pPr>
            <a:r>
              <a:rPr lang="en-US" b="1" dirty="0">
                <a:latin typeface="+mn-lt"/>
                <a:cs typeface="Arial" pitchFamily="34" charset="0"/>
              </a:rPr>
              <a:t>Restful Services</a:t>
            </a:r>
            <a:r>
              <a:rPr lang="en-US" dirty="0">
                <a:latin typeface="+mn-lt"/>
                <a:cs typeface="Arial" pitchFamily="34" charset="0"/>
              </a:rPr>
              <a:t>: RESTful Services enable the declarative specification of RESTful services used to access the database. These services work with the Oracle REST Data Services (formerly known as Oracle Application Express Listener) to enable the consumption of these services. This component helps you to create, edit and delete RESTful Services. If the instance administrator has disabled RESTful Services for this Application Express instance, RESTful Services are not available for this instance and the RESTful Services icon does not display.</a:t>
            </a:r>
          </a:p>
          <a:p>
            <a:endParaRPr lang="en-US" dirty="0">
              <a:latin typeface="+mn-lt"/>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577636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dirty="0">
                <a:latin typeface="+mn-lt"/>
                <a:cs typeface="Arial" pitchFamily="34" charset="0"/>
              </a:rPr>
              <a:t>Object Browser enables developers to browse, create, and edit objects in a database. To access Object Browser, on the Workspace home page, click </a:t>
            </a:r>
            <a:r>
              <a:rPr lang="en-US" sz="1100" b="1" dirty="0">
                <a:latin typeface="+mn-lt"/>
                <a:cs typeface="Arial" pitchFamily="34" charset="0"/>
              </a:rPr>
              <a:t>SQL Workshop</a:t>
            </a:r>
            <a:r>
              <a:rPr lang="en-US" sz="1100" dirty="0">
                <a:latin typeface="+mn-lt"/>
                <a:cs typeface="Arial" pitchFamily="34" charset="0"/>
              </a:rPr>
              <a:t>. Then click </a:t>
            </a:r>
            <a:r>
              <a:rPr lang="en-US" sz="1100" b="1" dirty="0">
                <a:latin typeface="+mn-lt"/>
                <a:cs typeface="Arial" pitchFamily="34" charset="0"/>
              </a:rPr>
              <a:t>Object Browser</a:t>
            </a:r>
            <a:r>
              <a:rPr lang="en-US" sz="1100" dirty="0">
                <a:latin typeface="+mn-lt"/>
                <a:cs typeface="Arial" pitchFamily="34" charset="0"/>
              </a:rPr>
              <a:t>.</a:t>
            </a:r>
            <a:br>
              <a:rPr lang="en-US" sz="1100" dirty="0">
                <a:latin typeface="+mn-lt"/>
                <a:cs typeface="Arial" pitchFamily="34" charset="0"/>
              </a:rPr>
            </a:br>
            <a:r>
              <a:rPr lang="en-US" sz="1100" dirty="0">
                <a:latin typeface="+mn-lt"/>
                <a:cs typeface="Arial" pitchFamily="34" charset="0"/>
              </a:rPr>
              <a:t>The Object Browser page is divided into two panes:</a:t>
            </a:r>
            <a:br>
              <a:rPr lang="en-US" sz="1100" dirty="0">
                <a:latin typeface="+mn-lt"/>
                <a:cs typeface="Arial" pitchFamily="34" charset="0"/>
              </a:rPr>
            </a:br>
            <a:r>
              <a:rPr lang="en-US" sz="1100" b="1" dirty="0">
                <a:latin typeface="+mn-lt"/>
                <a:cs typeface="Arial" pitchFamily="34" charset="0"/>
              </a:rPr>
              <a:t>Object Select Pane</a:t>
            </a:r>
            <a:r>
              <a:rPr lang="en-US" sz="1100" dirty="0">
                <a:latin typeface="+mn-lt"/>
                <a:cs typeface="Arial" pitchFamily="34" charset="0"/>
              </a:rPr>
              <a:t>: This pane displays on the left side of the Object Browser page. It lists database objects of a selected type within the current schema. You can further narrow the results by filtering on the object name.</a:t>
            </a:r>
          </a:p>
          <a:p>
            <a:r>
              <a:rPr lang="en-US" sz="1100" b="1" dirty="0">
                <a:latin typeface="+mn-lt"/>
                <a:cs typeface="Arial" pitchFamily="34" charset="0"/>
              </a:rPr>
              <a:t>Detail Pane</a:t>
            </a:r>
            <a:r>
              <a:rPr lang="en-US" sz="1100" dirty="0">
                <a:latin typeface="+mn-lt"/>
                <a:cs typeface="Arial" pitchFamily="34" charset="0"/>
              </a:rPr>
              <a:t>: This pane displays to the right of the page. It displays detailed information about the selected object.</a:t>
            </a:r>
          </a:p>
          <a:p>
            <a:r>
              <a:rPr lang="en-US" sz="1100" dirty="0">
                <a:latin typeface="+mn-lt"/>
                <a:cs typeface="Arial" pitchFamily="34" charset="0"/>
              </a:rPr>
              <a:t>To view object details, select an object in the Object Selection pane. Click the tabs at the top of the Detail pane to view additional details about the current object. To edit an object, click the appropriate button. The graphic shows DEMO_ORDERS table is selected and the detail information of this table is displayed in the Detail pane.</a:t>
            </a:r>
            <a:br>
              <a:rPr lang="en-US" sz="1100" dirty="0">
                <a:latin typeface="+mn-lt"/>
                <a:cs typeface="Arial" pitchFamily="34" charset="0"/>
              </a:rPr>
            </a:br>
            <a:r>
              <a:rPr lang="en-US" sz="1100" dirty="0">
                <a:latin typeface="+mn-lt"/>
                <a:cs typeface="Arial" pitchFamily="34" charset="0"/>
              </a:rPr>
              <a:t>To create an object:</a:t>
            </a:r>
          </a:p>
          <a:p>
            <a:pPr marL="457200" lvl="1" indent="-228600">
              <a:buFont typeface="+mj-lt"/>
              <a:buAutoNum type="arabicPeriod"/>
            </a:pPr>
            <a:r>
              <a:rPr lang="en-US" sz="1100" b="0" dirty="0">
                <a:latin typeface="+mn-lt"/>
                <a:cs typeface="Arial" pitchFamily="34" charset="0"/>
              </a:rPr>
              <a:t>Click the Create icon (+), located in the upper right corner of the Detail pane.</a:t>
            </a:r>
          </a:p>
          <a:p>
            <a:pPr marL="457200" lvl="1" indent="-228600">
              <a:buFont typeface="+mj-lt"/>
              <a:buAutoNum type="arabicPeriod"/>
            </a:pPr>
            <a:r>
              <a:rPr lang="en-US" sz="1100" b="0" dirty="0">
                <a:latin typeface="+mn-lt"/>
                <a:cs typeface="Arial" pitchFamily="34" charset="0"/>
              </a:rPr>
              <a:t>From the list of object types, select the type of object you want to create. Follow the on-screen instructions.</a:t>
            </a:r>
          </a:p>
          <a:p>
            <a:endParaRPr lang="en-US" sz="1100" dirty="0">
              <a:latin typeface="+mn-lt"/>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4179089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dirty="0">
                <a:latin typeface="+mn-lt"/>
                <a:cs typeface="Arial" pitchFamily="34" charset="0"/>
              </a:rPr>
              <a:t>The slide shows how</a:t>
            </a:r>
            <a:r>
              <a:rPr lang="en-US" sz="1100" baseline="0" dirty="0">
                <a:latin typeface="+mn-lt"/>
                <a:cs typeface="Arial" pitchFamily="34" charset="0"/>
              </a:rPr>
              <a:t> to create a table in Object Browser. </a:t>
            </a:r>
            <a:r>
              <a:rPr lang="en-US" sz="1100" dirty="0">
                <a:latin typeface="+mn-lt"/>
                <a:cs typeface="Arial" pitchFamily="34" charset="0"/>
              </a:rPr>
              <a:t>You create database objects using the Create Database Object Wizard. Once you select an object, a set of tabs and buttons appears at the top of the Detail pane. To create an object, perform the following steps:</a:t>
            </a:r>
          </a:p>
          <a:p>
            <a:pPr marL="457200" lvl="1" indent="-228600">
              <a:buFont typeface="+mj-lt"/>
              <a:buAutoNum type="arabicPeriod"/>
            </a:pPr>
            <a:r>
              <a:rPr lang="en-US" sz="1100" b="0" dirty="0">
                <a:latin typeface="+mn-lt"/>
                <a:cs typeface="Arial" pitchFamily="34" charset="0"/>
              </a:rPr>
              <a:t>Click the </a:t>
            </a:r>
            <a:r>
              <a:rPr lang="en-US" sz="1100" b="1" dirty="0">
                <a:latin typeface="+mn-lt"/>
                <a:cs typeface="Arial" pitchFamily="34" charset="0"/>
              </a:rPr>
              <a:t>Create</a:t>
            </a:r>
            <a:r>
              <a:rPr lang="en-US" sz="1100" b="0" dirty="0">
                <a:latin typeface="+mn-lt"/>
                <a:cs typeface="Arial" pitchFamily="34" charset="0"/>
              </a:rPr>
              <a:t> icon (</a:t>
            </a:r>
            <a:r>
              <a:rPr lang="en-US" sz="1100" b="1" dirty="0">
                <a:latin typeface="+mn-lt"/>
                <a:cs typeface="Arial" pitchFamily="34" charset="0"/>
              </a:rPr>
              <a:t>+</a:t>
            </a:r>
            <a:r>
              <a:rPr lang="en-US" sz="1100" b="0" dirty="0">
                <a:latin typeface="+mn-lt"/>
                <a:cs typeface="Arial" pitchFamily="34" charset="0"/>
              </a:rPr>
              <a:t>), located in the upper right corner of the Detail pane.</a:t>
            </a:r>
          </a:p>
          <a:p>
            <a:pPr marL="457200" lvl="1" indent="-228600">
              <a:buFont typeface="+mj-lt"/>
              <a:buAutoNum type="arabicPeriod"/>
            </a:pPr>
            <a:r>
              <a:rPr lang="en-US" sz="1100" b="0" dirty="0">
                <a:latin typeface="+mn-lt"/>
                <a:cs typeface="Arial" pitchFamily="34" charset="0"/>
              </a:rPr>
              <a:t>From the list of object types, select the type of object you want to create. Follow the on-screen instructions.</a:t>
            </a:r>
          </a:p>
          <a:p>
            <a:endParaRPr lang="en-US" sz="1100" dirty="0">
              <a:latin typeface="+mn-lt"/>
              <a:cs typeface="Arial" pitchFamily="34"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latin typeface="+mn-lt"/>
                <a:cs typeface="Arial" pitchFamily="34" charset="0"/>
              </a:rPr>
              <a:t>Using the Object Browser, you can create a lookup table. A lookup table is a new table that is created by extracting a column from an existing table. </a:t>
            </a:r>
            <a:br>
              <a:rPr lang="en-US" dirty="0">
                <a:latin typeface="+mn-lt"/>
                <a:cs typeface="Arial" pitchFamily="34" charset="0"/>
              </a:rPr>
            </a:br>
            <a:r>
              <a:rPr lang="en-US" dirty="0">
                <a:latin typeface="+mn-lt"/>
                <a:cs typeface="Arial" pitchFamily="34" charset="0"/>
              </a:rPr>
              <a:t>A new primary key column is created in the new table and a foreign key is created between the source table and the new lookup table. </a:t>
            </a:r>
            <a:br>
              <a:rPr lang="en-US" dirty="0">
                <a:latin typeface="+mn-lt"/>
                <a:cs typeface="Arial" pitchFamily="34" charset="0"/>
              </a:rPr>
            </a:br>
            <a:r>
              <a:rPr lang="en-US" dirty="0">
                <a:latin typeface="+mn-lt"/>
                <a:cs typeface="Arial" pitchFamily="34" charset="0"/>
              </a:rPr>
              <a:t>The slide shows that a new look up table </a:t>
            </a:r>
            <a:r>
              <a:rPr lang="en-US" dirty="0">
                <a:latin typeface="+mn-lt"/>
                <a:cs typeface="Courier New" pitchFamily="49" charset="0"/>
              </a:rPr>
              <a:t>STATUS_LOOKUP</a:t>
            </a:r>
            <a:r>
              <a:rPr lang="en-US" dirty="0">
                <a:latin typeface="+mn-lt"/>
                <a:cs typeface="Arial" pitchFamily="34" charset="0"/>
              </a:rPr>
              <a:t> is created by extracting the STATUS column from the existing EBA_DEMO_IR_PROJECTS table. A primary key column in the new STATUS_LOOKUP table, and a foreign key to the EBA_DEMO_IR_PROJECTS table are created. The lookup table contains the column that you selected when you created the table (for example, STATUS) as well as a new ID column (STATUS_ID).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3379108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8"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a:t>
            </a:r>
            <a:r>
              <a:rPr lang="en-US" sz="800" dirty="0">
                <a:solidFill>
                  <a:schemeClr val="tx1">
                    <a:lumMod val="75000"/>
                  </a:schemeClr>
                </a:solidFill>
              </a:rPr>
              <a:t>2020</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7</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7"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201</a:t>
            </a:r>
            <a:r>
              <a:rPr lang="en-US" sz="800" dirty="0">
                <a:solidFill>
                  <a:schemeClr val="tx1">
                    <a:lumMod val="75000"/>
                  </a:schemeClr>
                </a:solidFill>
              </a:rPr>
              <a:t>8</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4" name="Picture 3" descr="&quot;Integrated Cloud Applications &amp; Platform Services&quot; tagline in red and black" title="Oracle corporate Tagline in colo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Lookup Table: Steps</a:t>
            </a:r>
          </a:p>
        </p:txBody>
      </p:sp>
      <p:pic>
        <p:nvPicPr>
          <p:cNvPr id="7" name="Picture 6" descr="A screenshot of a cell phone&#10;&#10;Description automatically generated">
            <a:extLst>
              <a:ext uri="{FF2B5EF4-FFF2-40B4-BE49-F238E27FC236}">
                <a16:creationId xmlns:a16="http://schemas.microsoft.com/office/drawing/2014/main" id="{A25E12DF-71D1-8C47-83C1-26D63A7A5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2" y="724086"/>
            <a:ext cx="9675812" cy="4916253"/>
          </a:xfrm>
          <a:prstGeom prst="rect">
            <a:avLst/>
          </a:prstGeom>
          <a:ln>
            <a:solidFill>
              <a:schemeClr val="tx1"/>
            </a:solidFill>
          </a:ln>
        </p:spPr>
      </p:pic>
      <p:pic>
        <p:nvPicPr>
          <p:cNvPr id="14" name="Picture 13">
            <a:extLst>
              <a:ext uri="{FF2B5EF4-FFF2-40B4-BE49-F238E27FC236}">
                <a16:creationId xmlns:a16="http://schemas.microsoft.com/office/drawing/2014/main" id="{79037244-5F8E-5C48-8BB7-E637392911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60351" y="2360919"/>
            <a:ext cx="8288771" cy="3924406"/>
          </a:xfrm>
          <a:prstGeom prst="rect">
            <a:avLst/>
          </a:prstGeom>
          <a:ln>
            <a:solidFill>
              <a:schemeClr val="tx1"/>
            </a:solidFill>
          </a:ln>
        </p:spPr>
      </p:pic>
      <p:sp>
        <p:nvSpPr>
          <p:cNvPr id="15" name="Oval 144">
            <a:extLst>
              <a:ext uri="{FF2B5EF4-FFF2-40B4-BE49-F238E27FC236}">
                <a16:creationId xmlns:a16="http://schemas.microsoft.com/office/drawing/2014/main" id="{C26A3C0D-3DCA-9D4C-AFB4-D24ACC695082}"/>
              </a:ext>
            </a:extLst>
          </p:cNvPr>
          <p:cNvSpPr>
            <a:spLocks noChangeArrowheads="1"/>
          </p:cNvSpPr>
          <p:nvPr/>
        </p:nvSpPr>
        <p:spPr bwMode="blackWhite">
          <a:xfrm>
            <a:off x="9918699" y="153337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6" name="Oval 144">
            <a:extLst>
              <a:ext uri="{FF2B5EF4-FFF2-40B4-BE49-F238E27FC236}">
                <a16:creationId xmlns:a16="http://schemas.microsoft.com/office/drawing/2014/main" id="{98ACC788-5EA4-3A4A-A3F3-357C0B5C9006}"/>
              </a:ext>
            </a:extLst>
          </p:cNvPr>
          <p:cNvSpPr>
            <a:spLocks noChangeArrowheads="1"/>
          </p:cNvSpPr>
          <p:nvPr/>
        </p:nvSpPr>
        <p:spPr bwMode="blackWhite">
          <a:xfrm>
            <a:off x="11483997" y="432312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Lookup Table: Steps</a:t>
            </a:r>
          </a:p>
        </p:txBody>
      </p:sp>
      <p:pic>
        <p:nvPicPr>
          <p:cNvPr id="11" name="Picture 10">
            <a:extLst>
              <a:ext uri="{FF2B5EF4-FFF2-40B4-BE49-F238E27FC236}">
                <a16:creationId xmlns:a16="http://schemas.microsoft.com/office/drawing/2014/main" id="{9E4723F4-9CE6-F543-999D-73D9DE60D7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4" y="836612"/>
            <a:ext cx="9356141" cy="4344988"/>
          </a:xfrm>
          <a:prstGeom prst="rect">
            <a:avLst/>
          </a:prstGeom>
          <a:ln>
            <a:solidFill>
              <a:srgbClr val="000000"/>
            </a:solidFill>
          </a:ln>
        </p:spPr>
      </p:pic>
      <p:pic>
        <p:nvPicPr>
          <p:cNvPr id="12" name="Picture 11">
            <a:extLst>
              <a:ext uri="{FF2B5EF4-FFF2-40B4-BE49-F238E27FC236}">
                <a16:creationId xmlns:a16="http://schemas.microsoft.com/office/drawing/2014/main" id="{85ECB9E2-5CD0-E541-A14D-8BEFED5A6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1412" y="2743200"/>
            <a:ext cx="6964424" cy="3615290"/>
          </a:xfrm>
          <a:prstGeom prst="rect">
            <a:avLst/>
          </a:prstGeom>
          <a:ln>
            <a:solidFill>
              <a:srgbClr val="000000"/>
            </a:solidFill>
          </a:ln>
        </p:spPr>
      </p:pic>
      <p:sp>
        <p:nvSpPr>
          <p:cNvPr id="13" name="Oval 144">
            <a:extLst>
              <a:ext uri="{FF2B5EF4-FFF2-40B4-BE49-F238E27FC236}">
                <a16:creationId xmlns:a16="http://schemas.microsoft.com/office/drawing/2014/main" id="{A633BEB8-549D-AD4F-B1DE-C114681A229F}"/>
              </a:ext>
            </a:extLst>
          </p:cNvPr>
          <p:cNvSpPr>
            <a:spLocks noChangeArrowheads="1"/>
          </p:cNvSpPr>
          <p:nvPr/>
        </p:nvSpPr>
        <p:spPr bwMode="blackWhite">
          <a:xfrm>
            <a:off x="1674812" y="32464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4" name="Oval 144">
            <a:extLst>
              <a:ext uri="{FF2B5EF4-FFF2-40B4-BE49-F238E27FC236}">
                <a16:creationId xmlns:a16="http://schemas.microsoft.com/office/drawing/2014/main" id="{4DB0F560-9BFA-1A4A-95C4-BD1AE2D27A4C}"/>
              </a:ext>
            </a:extLst>
          </p:cNvPr>
          <p:cNvSpPr>
            <a:spLocks noChangeArrowheads="1"/>
          </p:cNvSpPr>
          <p:nvPr/>
        </p:nvSpPr>
        <p:spPr bwMode="blackWhite">
          <a:xfrm>
            <a:off x="11271249" y="51816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Executing SQL Commands</a:t>
            </a:r>
          </a:p>
        </p:txBody>
      </p:sp>
      <p:sp>
        <p:nvSpPr>
          <p:cNvPr id="14" name="Shape 174"/>
          <p:cNvSpPr/>
          <p:nvPr/>
        </p:nvSpPr>
        <p:spPr>
          <a:xfrm rot="5400000" flipH="1" flipV="1">
            <a:off x="2741612" y="3581400"/>
            <a:ext cx="0" cy="457200"/>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7" name="Rectangle 16"/>
          <p:cNvSpPr/>
          <p:nvPr/>
        </p:nvSpPr>
        <p:spPr>
          <a:xfrm>
            <a:off x="935829" y="1939867"/>
            <a:ext cx="1796647" cy="369332"/>
          </a:xfrm>
          <a:prstGeom prst="rect">
            <a:avLst/>
          </a:prstGeom>
        </p:spPr>
        <p:txBody>
          <a:bodyPr wrap="none">
            <a:spAutoFit/>
          </a:bodyPr>
          <a:lstStyle/>
          <a:p>
            <a:pPr lvl="0" algn="ctr"/>
            <a:r>
              <a:rPr lang="en-US" b="1" dirty="0">
                <a:solidFill>
                  <a:schemeClr val="accent3"/>
                </a:solidFill>
                <a:ea typeface="Arial" charset="0"/>
                <a:cs typeface="Arial" charset="0"/>
              </a:rPr>
              <a:t>Command editor</a:t>
            </a:r>
          </a:p>
        </p:txBody>
      </p:sp>
      <p:sp>
        <p:nvSpPr>
          <p:cNvPr id="18" name="Rectangle 17"/>
          <p:cNvSpPr/>
          <p:nvPr/>
        </p:nvSpPr>
        <p:spPr>
          <a:xfrm>
            <a:off x="1248336" y="5324645"/>
            <a:ext cx="1400704" cy="369332"/>
          </a:xfrm>
          <a:prstGeom prst="rect">
            <a:avLst/>
          </a:prstGeom>
        </p:spPr>
        <p:txBody>
          <a:bodyPr wrap="none">
            <a:spAutoFit/>
          </a:bodyPr>
          <a:lstStyle/>
          <a:p>
            <a:pPr lvl="0" algn="ctr"/>
            <a:r>
              <a:rPr lang="en-US" b="1" dirty="0">
                <a:solidFill>
                  <a:schemeClr val="accent3"/>
                </a:solidFill>
                <a:ea typeface="Arial" charset="0"/>
                <a:cs typeface="Arial" charset="0"/>
              </a:rPr>
              <a:t>Display Pane</a:t>
            </a:r>
          </a:p>
        </p:txBody>
      </p:sp>
      <p:pic>
        <p:nvPicPr>
          <p:cNvPr id="12" name="Picture 11">
            <a:extLst>
              <a:ext uri="{FF2B5EF4-FFF2-40B4-BE49-F238E27FC236}">
                <a16:creationId xmlns:a16="http://schemas.microsoft.com/office/drawing/2014/main" id="{CE1B4F6C-408A-D543-A64F-BB83659AEC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1226" y="1066801"/>
            <a:ext cx="8336395" cy="5094464"/>
          </a:xfrm>
          <a:prstGeom prst="rect">
            <a:avLst/>
          </a:prstGeom>
          <a:ln>
            <a:solidFill>
              <a:schemeClr val="tx1"/>
            </a:solidFill>
          </a:ln>
        </p:spPr>
      </p:pic>
      <p:cxnSp>
        <p:nvCxnSpPr>
          <p:cNvPr id="13" name="Curved Connector 12">
            <a:extLst>
              <a:ext uri="{FF2B5EF4-FFF2-40B4-BE49-F238E27FC236}">
                <a16:creationId xmlns:a16="http://schemas.microsoft.com/office/drawing/2014/main" id="{648A85D1-2674-644F-ADDF-5F6227E8F021}"/>
              </a:ext>
            </a:extLst>
          </p:cNvPr>
          <p:cNvCxnSpPr>
            <a:cxnSpLocks/>
          </p:cNvCxnSpPr>
          <p:nvPr/>
        </p:nvCxnSpPr>
        <p:spPr>
          <a:xfrm>
            <a:off x="2741612" y="2150361"/>
            <a:ext cx="938214" cy="897640"/>
          </a:xfrm>
          <a:prstGeom prst="curvedConnector3">
            <a:avLst>
              <a:gd name="adj1" fmla="val 50000"/>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D30436E2-4CB9-9B44-998C-BDCE8269A4F8}"/>
              </a:ext>
            </a:extLst>
          </p:cNvPr>
          <p:cNvCxnSpPr>
            <a:cxnSpLocks/>
          </p:cNvCxnSpPr>
          <p:nvPr/>
        </p:nvCxnSpPr>
        <p:spPr>
          <a:xfrm flipV="1">
            <a:off x="2679016" y="4782086"/>
            <a:ext cx="900796" cy="776056"/>
          </a:xfrm>
          <a:prstGeom prst="curvedConnector3">
            <a:avLst>
              <a:gd name="adj1" fmla="val 50000"/>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0B7E2F4-ABA5-F544-803C-024EE9E3FE2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3412" y="2864386"/>
            <a:ext cx="1879600" cy="1917700"/>
          </a:xfrm>
          <a:prstGeom prst="rect">
            <a:avLst/>
          </a:prstGeom>
          <a:ln>
            <a:solidFill>
              <a:srgbClr val="00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and Running SQL Scripts</a:t>
            </a:r>
          </a:p>
        </p:txBody>
      </p:sp>
      <p:pic>
        <p:nvPicPr>
          <p:cNvPr id="7" name="Picture 6">
            <a:extLst>
              <a:ext uri="{FF2B5EF4-FFF2-40B4-BE49-F238E27FC236}">
                <a16:creationId xmlns:a16="http://schemas.microsoft.com/office/drawing/2014/main" id="{A7012911-8170-F643-BB9E-5456AC3D4B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67573" y="737312"/>
            <a:ext cx="9355355" cy="1510669"/>
          </a:xfrm>
          <a:prstGeom prst="rect">
            <a:avLst/>
          </a:prstGeom>
          <a:ln>
            <a:solidFill>
              <a:schemeClr val="tx1"/>
            </a:solidFill>
          </a:ln>
        </p:spPr>
      </p:pic>
      <p:pic>
        <p:nvPicPr>
          <p:cNvPr id="12" name="Picture 11">
            <a:extLst>
              <a:ext uri="{FF2B5EF4-FFF2-40B4-BE49-F238E27FC236}">
                <a16:creationId xmlns:a16="http://schemas.microsoft.com/office/drawing/2014/main" id="{372C7985-5745-2F47-861A-C462638EF0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67573" y="2317426"/>
            <a:ext cx="9355355" cy="1958949"/>
          </a:xfrm>
          <a:prstGeom prst="rect">
            <a:avLst/>
          </a:prstGeom>
          <a:ln>
            <a:solidFill>
              <a:schemeClr val="tx1"/>
            </a:solidFill>
          </a:ln>
        </p:spPr>
      </p:pic>
      <p:pic>
        <p:nvPicPr>
          <p:cNvPr id="14" name="Picture 13">
            <a:extLst>
              <a:ext uri="{FF2B5EF4-FFF2-40B4-BE49-F238E27FC236}">
                <a16:creationId xmlns:a16="http://schemas.microsoft.com/office/drawing/2014/main" id="{F7A7CFD1-B151-CF4A-B18E-A86AC5FCF3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67573" y="4345819"/>
            <a:ext cx="9355355" cy="1940051"/>
          </a:xfrm>
          <a:prstGeom prst="rect">
            <a:avLst/>
          </a:prstGeom>
          <a:ln>
            <a:solidFill>
              <a:schemeClr val="tx1"/>
            </a:solidFill>
          </a:ln>
        </p:spPr>
      </p:pic>
      <p:sp>
        <p:nvSpPr>
          <p:cNvPr id="15" name="Oval 144">
            <a:extLst>
              <a:ext uri="{FF2B5EF4-FFF2-40B4-BE49-F238E27FC236}">
                <a16:creationId xmlns:a16="http://schemas.microsoft.com/office/drawing/2014/main" id="{CBE73CD3-FD6C-654A-AEDD-2074A5DC1B49}"/>
              </a:ext>
            </a:extLst>
          </p:cNvPr>
          <p:cNvSpPr>
            <a:spLocks noChangeArrowheads="1"/>
          </p:cNvSpPr>
          <p:nvPr/>
        </p:nvSpPr>
        <p:spPr bwMode="blackWhite">
          <a:xfrm>
            <a:off x="10349981" y="74182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6" name="Oval 144">
            <a:extLst>
              <a:ext uri="{FF2B5EF4-FFF2-40B4-BE49-F238E27FC236}">
                <a16:creationId xmlns:a16="http://schemas.microsoft.com/office/drawing/2014/main" id="{7A7AD92D-1CF8-1740-A460-AD283E35DB1A}"/>
              </a:ext>
            </a:extLst>
          </p:cNvPr>
          <p:cNvSpPr>
            <a:spLocks noChangeArrowheads="1"/>
          </p:cNvSpPr>
          <p:nvPr/>
        </p:nvSpPr>
        <p:spPr bwMode="blackWhite">
          <a:xfrm>
            <a:off x="10349980" y="24031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7" name="Oval 144">
            <a:extLst>
              <a:ext uri="{FF2B5EF4-FFF2-40B4-BE49-F238E27FC236}">
                <a16:creationId xmlns:a16="http://schemas.microsoft.com/office/drawing/2014/main" id="{58A1FE15-96E7-5847-9786-0AF38A12B88B}"/>
              </a:ext>
            </a:extLst>
          </p:cNvPr>
          <p:cNvSpPr>
            <a:spLocks noChangeArrowheads="1"/>
          </p:cNvSpPr>
          <p:nvPr/>
        </p:nvSpPr>
        <p:spPr bwMode="blackWhite">
          <a:xfrm>
            <a:off x="10349980" y="438422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lang="en-US" sz="3600" b="1" dirty="0">
                <a:latin typeface="+mj-lt"/>
                <a:ea typeface="+mj-ea"/>
                <a:cs typeface="+mj-cs"/>
              </a:rPr>
              <a:t>Viewing </a:t>
            </a:r>
            <a:r>
              <a:rPr kumimoji="0" lang="en-US" sz="3600" b="1" i="0" u="none" strike="noStrike" kern="1200" cap="none" spc="0" normalizeH="0" baseline="0" noProof="0" dirty="0">
                <a:ln>
                  <a:noFill/>
                </a:ln>
                <a:effectLst/>
                <a:uLnTx/>
                <a:uFillTx/>
                <a:latin typeface="+mj-lt"/>
                <a:ea typeface="+mj-ea"/>
                <a:cs typeface="+mj-cs"/>
              </a:rPr>
              <a:t>SQL Scripts Results</a:t>
            </a:r>
          </a:p>
        </p:txBody>
      </p:sp>
      <p:pic>
        <p:nvPicPr>
          <p:cNvPr id="7" name="Picture 6">
            <a:extLst>
              <a:ext uri="{FF2B5EF4-FFF2-40B4-BE49-F238E27FC236}">
                <a16:creationId xmlns:a16="http://schemas.microsoft.com/office/drawing/2014/main" id="{56254478-86B8-D046-B734-6BDB62CAD3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81070" y="762000"/>
            <a:ext cx="5175252" cy="3795185"/>
          </a:xfrm>
          <a:prstGeom prst="rect">
            <a:avLst/>
          </a:prstGeom>
          <a:ln>
            <a:solidFill>
              <a:srgbClr val="000000"/>
            </a:solidFill>
          </a:ln>
        </p:spPr>
      </p:pic>
      <p:pic>
        <p:nvPicPr>
          <p:cNvPr id="14" name="Picture 13">
            <a:extLst>
              <a:ext uri="{FF2B5EF4-FFF2-40B4-BE49-F238E27FC236}">
                <a16:creationId xmlns:a16="http://schemas.microsoft.com/office/drawing/2014/main" id="{849087F7-9B7C-3141-AF39-E7F64F6C71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1249" y="762000"/>
            <a:ext cx="6314346" cy="3795185"/>
          </a:xfrm>
          <a:prstGeom prst="rect">
            <a:avLst/>
          </a:prstGeom>
          <a:ln>
            <a:solidFill>
              <a:srgbClr val="000000"/>
            </a:solidFill>
          </a:ln>
        </p:spPr>
      </p:pic>
      <p:pic>
        <p:nvPicPr>
          <p:cNvPr id="15" name="Picture 14">
            <a:extLst>
              <a:ext uri="{FF2B5EF4-FFF2-40B4-BE49-F238E27FC236}">
                <a16:creationId xmlns:a16="http://schemas.microsoft.com/office/drawing/2014/main" id="{F860CD8A-1D48-1F49-9980-EA403AABA9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36812" y="4343400"/>
            <a:ext cx="8042412" cy="1987827"/>
          </a:xfrm>
          <a:prstGeom prst="rect">
            <a:avLst/>
          </a:prstGeom>
          <a:ln>
            <a:solidFill>
              <a:srgbClr val="000000"/>
            </a:solidFill>
          </a:ln>
        </p:spPr>
      </p:pic>
      <p:sp>
        <p:nvSpPr>
          <p:cNvPr id="16" name="Oval 144">
            <a:extLst>
              <a:ext uri="{FF2B5EF4-FFF2-40B4-BE49-F238E27FC236}">
                <a16:creationId xmlns:a16="http://schemas.microsoft.com/office/drawing/2014/main" id="{FD3E5BBA-9FD1-D549-8E3C-2FB8821415B9}"/>
              </a:ext>
            </a:extLst>
          </p:cNvPr>
          <p:cNvSpPr>
            <a:spLocks noChangeArrowheads="1"/>
          </p:cNvSpPr>
          <p:nvPr/>
        </p:nvSpPr>
        <p:spPr bwMode="blackWhite">
          <a:xfrm>
            <a:off x="11467276" y="3429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7" name="Oval 144">
            <a:extLst>
              <a:ext uri="{FF2B5EF4-FFF2-40B4-BE49-F238E27FC236}">
                <a16:creationId xmlns:a16="http://schemas.microsoft.com/office/drawing/2014/main" id="{9983302B-8129-D44B-B63F-C50BC442DFBD}"/>
              </a:ext>
            </a:extLst>
          </p:cNvPr>
          <p:cNvSpPr>
            <a:spLocks noChangeArrowheads="1"/>
          </p:cNvSpPr>
          <p:nvPr/>
        </p:nvSpPr>
        <p:spPr bwMode="blackWhite">
          <a:xfrm>
            <a:off x="6655595" y="459854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8" name="Oval 144">
            <a:extLst>
              <a:ext uri="{FF2B5EF4-FFF2-40B4-BE49-F238E27FC236}">
                <a16:creationId xmlns:a16="http://schemas.microsoft.com/office/drawing/2014/main" id="{E1CC6DA7-0126-0F47-8F2F-02F2B292A6D7}"/>
              </a:ext>
            </a:extLst>
          </p:cNvPr>
          <p:cNvSpPr>
            <a:spLocks noChangeArrowheads="1"/>
          </p:cNvSpPr>
          <p:nvPr/>
        </p:nvSpPr>
        <p:spPr bwMode="blackWhite">
          <a:xfrm>
            <a:off x="3315859" y="79216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Exporting and Importing SQL Scripts</a:t>
            </a:r>
          </a:p>
        </p:txBody>
      </p:sp>
      <p:sp>
        <p:nvSpPr>
          <p:cNvPr id="32" name="Shape 174"/>
          <p:cNvSpPr/>
          <p:nvPr/>
        </p:nvSpPr>
        <p:spPr>
          <a:xfrm rot="5400000">
            <a:off x="939347" y="3953524"/>
            <a:ext cx="1343673"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33" name="Shape 174"/>
          <p:cNvSpPr/>
          <p:nvPr/>
        </p:nvSpPr>
        <p:spPr>
          <a:xfrm rot="5400000" flipV="1">
            <a:off x="2506596" y="3729946"/>
            <a:ext cx="3" cy="1790828"/>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3" name="Picture 2">
            <a:extLst>
              <a:ext uri="{FF2B5EF4-FFF2-40B4-BE49-F238E27FC236}">
                <a16:creationId xmlns:a16="http://schemas.microsoft.com/office/drawing/2014/main" id="{E951333B-B8ED-FD47-9D7D-A794D6A4E07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6724" y="1109986"/>
            <a:ext cx="2501900" cy="2171700"/>
          </a:xfrm>
          <a:prstGeom prst="rect">
            <a:avLst/>
          </a:prstGeom>
          <a:ln>
            <a:solidFill>
              <a:srgbClr val="000000"/>
            </a:solidFill>
          </a:ln>
        </p:spPr>
      </p:pic>
      <p:pic>
        <p:nvPicPr>
          <p:cNvPr id="7" name="Picture 6">
            <a:extLst>
              <a:ext uri="{FF2B5EF4-FFF2-40B4-BE49-F238E27FC236}">
                <a16:creationId xmlns:a16="http://schemas.microsoft.com/office/drawing/2014/main" id="{C00B032B-4621-964E-8699-304E7AD5B6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02012" y="2009751"/>
            <a:ext cx="8395340" cy="4169389"/>
          </a:xfrm>
          <a:prstGeom prst="rect">
            <a:avLst/>
          </a:prstGeom>
          <a:ln>
            <a:solidFill>
              <a:srgbClr val="00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Using Oracle Application Express Utilities</a:t>
            </a:r>
          </a:p>
        </p:txBody>
      </p:sp>
      <p:pic>
        <p:nvPicPr>
          <p:cNvPr id="6" name="Picture 5">
            <a:extLst>
              <a:ext uri="{FF2B5EF4-FFF2-40B4-BE49-F238E27FC236}">
                <a16:creationId xmlns:a16="http://schemas.microsoft.com/office/drawing/2014/main" id="{26504636-6CC7-3741-A89B-10AF91138D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3" y="865909"/>
            <a:ext cx="6496551" cy="1724891"/>
          </a:xfrm>
          <a:prstGeom prst="rect">
            <a:avLst/>
          </a:prstGeom>
          <a:ln>
            <a:solidFill>
              <a:srgbClr val="000000"/>
            </a:solidFill>
          </a:ln>
        </p:spPr>
      </p:pic>
      <p:pic>
        <p:nvPicPr>
          <p:cNvPr id="11" name="Picture 10">
            <a:extLst>
              <a:ext uri="{FF2B5EF4-FFF2-40B4-BE49-F238E27FC236}">
                <a16:creationId xmlns:a16="http://schemas.microsoft.com/office/drawing/2014/main" id="{AD13CFCC-A53E-5A45-BD74-D2B06B47F8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7212" y="1905000"/>
            <a:ext cx="6295547" cy="4419600"/>
          </a:xfrm>
          <a:prstGeom prst="rect">
            <a:avLst/>
          </a:prstGeom>
          <a:ln>
            <a:solidFill>
              <a:srgbClr val="000000"/>
            </a:solidFill>
          </a:ln>
        </p:spPr>
      </p:pic>
      <p:sp>
        <p:nvSpPr>
          <p:cNvPr id="12" name="Oval 144">
            <a:extLst>
              <a:ext uri="{FF2B5EF4-FFF2-40B4-BE49-F238E27FC236}">
                <a16:creationId xmlns:a16="http://schemas.microsoft.com/office/drawing/2014/main" id="{3A6C4BF1-9579-E543-B071-D73B70F4D6B3}"/>
              </a:ext>
            </a:extLst>
          </p:cNvPr>
          <p:cNvSpPr>
            <a:spLocks noChangeArrowheads="1"/>
          </p:cNvSpPr>
          <p:nvPr/>
        </p:nvSpPr>
        <p:spPr bwMode="blackWhite">
          <a:xfrm>
            <a:off x="4799012" y="968374"/>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3" name="Oval 144">
            <a:extLst>
              <a:ext uri="{FF2B5EF4-FFF2-40B4-BE49-F238E27FC236}">
                <a16:creationId xmlns:a16="http://schemas.microsoft.com/office/drawing/2014/main" id="{6DC0BDC8-22B8-D34A-92B1-A901B440E398}"/>
              </a:ext>
            </a:extLst>
          </p:cNvPr>
          <p:cNvSpPr>
            <a:spLocks noChangeArrowheads="1"/>
          </p:cNvSpPr>
          <p:nvPr/>
        </p:nvSpPr>
        <p:spPr bwMode="blackWhite">
          <a:xfrm>
            <a:off x="8602422" y="1905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Loading and Unloading Data Using Data Workshop </a:t>
            </a:r>
          </a:p>
        </p:txBody>
      </p:sp>
      <p:sp>
        <p:nvSpPr>
          <p:cNvPr id="31" name="Content Placeholder 7"/>
          <p:cNvSpPr>
            <a:spLocks noGrp="1"/>
          </p:cNvSpPr>
          <p:nvPr>
            <p:ph idx="1"/>
          </p:nvPr>
        </p:nvSpPr>
        <p:spPr>
          <a:xfrm>
            <a:off x="531812" y="869949"/>
            <a:ext cx="11201134" cy="693737"/>
          </a:xfrm>
        </p:spPr>
        <p:txBody>
          <a:bodyPr/>
          <a:lstStyle/>
          <a:p>
            <a:pPr marL="0" indent="0">
              <a:buClr>
                <a:srgbClr val="000000"/>
              </a:buClr>
              <a:buNone/>
            </a:pPr>
            <a:r>
              <a:rPr lang="en-IN" dirty="0">
                <a:solidFill>
                  <a:schemeClr val="tx1">
                    <a:lumMod val="50000"/>
                  </a:schemeClr>
                </a:solidFill>
              </a:rPr>
              <a:t>Use the Load Data Wizard to load from various files formats into your workspace and Unload Data Wizard to export your data in text or XML format.</a:t>
            </a:r>
            <a:endParaRPr lang="en-US" sz="2800" dirty="0">
              <a:solidFill>
                <a:schemeClr val="tx1">
                  <a:lumMod val="50000"/>
                </a:schemeClr>
              </a:solidFill>
            </a:endParaRPr>
          </a:p>
          <a:p>
            <a:pPr lvl="1">
              <a:buClr>
                <a:srgbClr val="FF0000"/>
              </a:buClr>
              <a:buFont typeface="Arial" pitchFamily="34" charset="0"/>
              <a:buChar char="•"/>
            </a:pPr>
            <a:endParaRPr lang="en-US" sz="2800" dirty="0">
              <a:solidFill>
                <a:srgbClr val="000000"/>
              </a:solidFill>
            </a:endParaRPr>
          </a:p>
        </p:txBody>
      </p:sp>
      <p:pic>
        <p:nvPicPr>
          <p:cNvPr id="6" name="Picture 5">
            <a:extLst>
              <a:ext uri="{FF2B5EF4-FFF2-40B4-BE49-F238E27FC236}">
                <a16:creationId xmlns:a16="http://schemas.microsoft.com/office/drawing/2014/main" id="{F0583F10-B7FB-7041-A1B2-AB90BB4E4C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84612" y="1674683"/>
            <a:ext cx="8002682" cy="1977461"/>
          </a:xfrm>
          <a:prstGeom prst="rect">
            <a:avLst/>
          </a:prstGeom>
          <a:ln>
            <a:solidFill>
              <a:srgbClr val="000000"/>
            </a:solidFill>
          </a:ln>
        </p:spPr>
      </p:pic>
      <p:pic>
        <p:nvPicPr>
          <p:cNvPr id="10" name="Picture 9">
            <a:extLst>
              <a:ext uri="{FF2B5EF4-FFF2-40B4-BE49-F238E27FC236}">
                <a16:creationId xmlns:a16="http://schemas.microsoft.com/office/drawing/2014/main" id="{4C948E3D-E451-644A-9774-6CC4D124AA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879" y="3617875"/>
            <a:ext cx="7314933" cy="2565825"/>
          </a:xfrm>
          <a:prstGeom prst="rect">
            <a:avLst/>
          </a:prstGeom>
          <a:ln>
            <a:solidFill>
              <a:srgbClr val="000000"/>
            </a:solidFill>
          </a:ln>
        </p:spPr>
      </p:pic>
      <p:sp>
        <p:nvSpPr>
          <p:cNvPr id="12" name="Oval 144">
            <a:extLst>
              <a:ext uri="{FF2B5EF4-FFF2-40B4-BE49-F238E27FC236}">
                <a16:creationId xmlns:a16="http://schemas.microsoft.com/office/drawing/2014/main" id="{57F9F6BF-241C-4648-83DE-F532FCAF71AF}"/>
              </a:ext>
            </a:extLst>
          </p:cNvPr>
          <p:cNvSpPr>
            <a:spLocks noChangeArrowheads="1"/>
          </p:cNvSpPr>
          <p:nvPr/>
        </p:nvSpPr>
        <p:spPr bwMode="blackWhite">
          <a:xfrm>
            <a:off x="9980612" y="28956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3" name="Oval 144">
            <a:extLst>
              <a:ext uri="{FF2B5EF4-FFF2-40B4-BE49-F238E27FC236}">
                <a16:creationId xmlns:a16="http://schemas.microsoft.com/office/drawing/2014/main" id="{BB5631CE-7741-9D46-B690-0679D26CEDAA}"/>
              </a:ext>
            </a:extLst>
          </p:cNvPr>
          <p:cNvSpPr>
            <a:spLocks noChangeArrowheads="1"/>
          </p:cNvSpPr>
          <p:nvPr/>
        </p:nvSpPr>
        <p:spPr bwMode="blackWhite">
          <a:xfrm>
            <a:off x="531812" y="450227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Using the Load Data and Unload Data Wizards</a:t>
            </a:r>
          </a:p>
        </p:txBody>
      </p:sp>
      <p:sp>
        <p:nvSpPr>
          <p:cNvPr id="31" name="Content Placeholder 7"/>
          <p:cNvSpPr>
            <a:spLocks noGrp="1"/>
          </p:cNvSpPr>
          <p:nvPr>
            <p:ph idx="1"/>
          </p:nvPr>
        </p:nvSpPr>
        <p:spPr>
          <a:xfrm>
            <a:off x="531812" y="869949"/>
            <a:ext cx="11201134" cy="4311651"/>
          </a:xfrm>
        </p:spPr>
        <p:txBody>
          <a:bodyPr/>
          <a:lstStyle/>
          <a:p>
            <a:pPr>
              <a:buClr>
                <a:srgbClr val="FF0000"/>
              </a:buClr>
            </a:pPr>
            <a:r>
              <a:rPr lang="en-IN" dirty="0">
                <a:solidFill>
                  <a:schemeClr val="tx1">
                    <a:lumMod val="50000"/>
                  </a:schemeClr>
                </a:solidFill>
              </a:rPr>
              <a:t>Upload or Drag and drop delimited files (CSV, tab-delimited), XLSX files (Excel workbooks), JSON, or XML files to load data into a new table</a:t>
            </a:r>
          </a:p>
          <a:p>
            <a:pPr>
              <a:buClr>
                <a:srgbClr val="FF0000"/>
              </a:buClr>
            </a:pPr>
            <a:r>
              <a:rPr lang="en-IN" dirty="0">
                <a:solidFill>
                  <a:schemeClr val="tx1">
                    <a:lumMod val="50000"/>
                  </a:schemeClr>
                </a:solidFill>
              </a:rPr>
              <a:t>Copy and paste delimited data (CSV, tab-delimited), or select a sample data set to load data into a new table</a:t>
            </a:r>
          </a:p>
          <a:p>
            <a:pPr>
              <a:buClr>
                <a:srgbClr val="FF0000"/>
              </a:buClr>
            </a:pPr>
            <a:r>
              <a:rPr lang="en-IN" dirty="0">
                <a:solidFill>
                  <a:schemeClr val="tx1">
                    <a:lumMod val="50000"/>
                  </a:schemeClr>
                </a:solidFill>
              </a:rPr>
              <a:t>The wizards only load and unload table data. They do not load or unload other kinds of schema objects</a:t>
            </a:r>
          </a:p>
          <a:p>
            <a:pPr>
              <a:buClr>
                <a:srgbClr val="FF0000"/>
              </a:buClr>
            </a:pPr>
            <a:r>
              <a:rPr lang="en-IN" dirty="0">
                <a:solidFill>
                  <a:schemeClr val="tx1">
                    <a:lumMod val="50000"/>
                  </a:schemeClr>
                </a:solidFill>
              </a:rPr>
              <a:t>You can load and unload to and from your own schema only</a:t>
            </a:r>
          </a:p>
          <a:p>
            <a:pPr>
              <a:buClr>
                <a:srgbClr val="FF0000"/>
              </a:buClr>
            </a:pPr>
            <a:r>
              <a:rPr lang="en-IN" dirty="0">
                <a:solidFill>
                  <a:schemeClr val="tx1">
                    <a:lumMod val="50000"/>
                  </a:schemeClr>
                </a:solidFill>
              </a:rPr>
              <a:t>You can load or unload only a single table at a time</a:t>
            </a:r>
          </a:p>
          <a:p>
            <a:pPr>
              <a:buClr>
                <a:srgbClr val="FF0000"/>
              </a:buClr>
            </a:pPr>
            <a:r>
              <a:rPr lang="en-IN" sz="2800" dirty="0">
                <a:solidFill>
                  <a:schemeClr val="tx1">
                    <a:lumMod val="50000"/>
                  </a:schemeClr>
                </a:solidFill>
              </a:rPr>
              <a:t>Supported unload formats include:</a:t>
            </a:r>
          </a:p>
          <a:p>
            <a:pPr lvl="1">
              <a:buClr>
                <a:srgbClr val="FF0000"/>
              </a:buClr>
            </a:pPr>
            <a:r>
              <a:rPr lang="en-IN" dirty="0">
                <a:solidFill>
                  <a:schemeClr val="tx1">
                    <a:lumMod val="50000"/>
                  </a:schemeClr>
                </a:solidFill>
              </a:rPr>
              <a:t>Text such as comma-delimited or tab-delimited data in dialog page</a:t>
            </a:r>
          </a:p>
          <a:p>
            <a:pPr lvl="1">
              <a:buClr>
                <a:srgbClr val="FF0000"/>
              </a:buClr>
            </a:pPr>
            <a:r>
              <a:rPr lang="en-IN" dirty="0">
                <a:solidFill>
                  <a:schemeClr val="tx1">
                    <a:lumMod val="50000"/>
                  </a:schemeClr>
                </a:solidFill>
              </a:rPr>
              <a:t>XML documents</a:t>
            </a:r>
            <a:endParaRPr lang="en-US" dirty="0">
              <a:solidFill>
                <a:schemeClr val="tx1">
                  <a:lumMod val="50000"/>
                </a:schemeClr>
              </a:solidFill>
            </a:endParaRPr>
          </a:p>
        </p:txBody>
      </p:sp>
    </p:spTree>
    <p:extLst>
      <p:ext uri="{BB962C8B-B14F-4D97-AF65-F5344CB8AC3E}">
        <p14:creationId xmlns:p14="http://schemas.microsoft.com/office/powerpoint/2010/main" val="25268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Loading Data Using the Load Data Wizard</a:t>
            </a:r>
          </a:p>
        </p:txBody>
      </p:sp>
      <p:pic>
        <p:nvPicPr>
          <p:cNvPr id="8" name="Picture 7">
            <a:extLst>
              <a:ext uri="{FF2B5EF4-FFF2-40B4-BE49-F238E27FC236}">
                <a16:creationId xmlns:a16="http://schemas.microsoft.com/office/drawing/2014/main" id="{711D10E7-02D7-0645-97EE-940226421F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2429" y="862178"/>
            <a:ext cx="7181850" cy="2064671"/>
          </a:xfrm>
          <a:prstGeom prst="rect">
            <a:avLst/>
          </a:prstGeom>
          <a:ln>
            <a:solidFill>
              <a:srgbClr val="000000"/>
            </a:solidFill>
          </a:ln>
        </p:spPr>
      </p:pic>
      <p:sp>
        <p:nvSpPr>
          <p:cNvPr id="15" name="Content Placeholder 7">
            <a:extLst>
              <a:ext uri="{FF2B5EF4-FFF2-40B4-BE49-F238E27FC236}">
                <a16:creationId xmlns:a16="http://schemas.microsoft.com/office/drawing/2014/main" id="{ED8AEE23-D320-884F-9AFA-DC436A7FC7E5}"/>
              </a:ext>
            </a:extLst>
          </p:cNvPr>
          <p:cNvSpPr>
            <a:spLocks noGrp="1"/>
          </p:cNvSpPr>
          <p:nvPr>
            <p:ph idx="1"/>
          </p:nvPr>
        </p:nvSpPr>
        <p:spPr>
          <a:xfrm>
            <a:off x="7694612" y="862178"/>
            <a:ext cx="4141783" cy="2164849"/>
          </a:xfrm>
        </p:spPr>
        <p:txBody>
          <a:bodyPr/>
          <a:lstStyle/>
          <a:p>
            <a:pPr>
              <a:buClr>
                <a:srgbClr val="FF0000"/>
              </a:buClr>
            </a:pPr>
            <a:r>
              <a:rPr lang="en-IN" dirty="0">
                <a:solidFill>
                  <a:schemeClr val="tx1">
                    <a:lumMod val="50000"/>
                  </a:schemeClr>
                </a:solidFill>
              </a:rPr>
              <a:t>Upload or drag and drop a file: CSV, XLSX, TXT, XML or JSON</a:t>
            </a:r>
          </a:p>
          <a:p>
            <a:pPr>
              <a:buClr>
                <a:srgbClr val="FF0000"/>
              </a:buClr>
            </a:pPr>
            <a:r>
              <a:rPr lang="en-IN" dirty="0">
                <a:solidFill>
                  <a:schemeClr val="tx1">
                    <a:lumMod val="50000"/>
                  </a:schemeClr>
                </a:solidFill>
              </a:rPr>
              <a:t>Copy and paste CSV data</a:t>
            </a:r>
          </a:p>
          <a:p>
            <a:pPr>
              <a:buClr>
                <a:srgbClr val="FF0000"/>
              </a:buClr>
            </a:pPr>
            <a:r>
              <a:rPr lang="en-IN" dirty="0">
                <a:solidFill>
                  <a:schemeClr val="tx1">
                    <a:lumMod val="50000"/>
                  </a:schemeClr>
                </a:solidFill>
              </a:rPr>
              <a:t>Select a sample data set</a:t>
            </a:r>
          </a:p>
          <a:p>
            <a:pPr>
              <a:buClr>
                <a:srgbClr val="FF0000"/>
              </a:buClr>
            </a:pPr>
            <a:endParaRPr lang="en-US" dirty="0">
              <a:solidFill>
                <a:schemeClr val="tx1">
                  <a:lumMod val="50000"/>
                </a:schemeClr>
              </a:solidFill>
            </a:endParaRPr>
          </a:p>
        </p:txBody>
      </p:sp>
      <p:pic>
        <p:nvPicPr>
          <p:cNvPr id="16" name="Picture 15">
            <a:extLst>
              <a:ext uri="{FF2B5EF4-FFF2-40B4-BE49-F238E27FC236}">
                <a16:creationId xmlns:a16="http://schemas.microsoft.com/office/drawing/2014/main" id="{55351D07-934D-2A46-B62D-46BA0A0629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2429" y="3027027"/>
            <a:ext cx="7025373" cy="3138996"/>
          </a:xfrm>
          <a:prstGeom prst="rect">
            <a:avLst/>
          </a:prstGeom>
          <a:ln>
            <a:solidFill>
              <a:srgbClr val="000000"/>
            </a:solidFill>
          </a:ln>
        </p:spPr>
      </p:pic>
      <p:pic>
        <p:nvPicPr>
          <p:cNvPr id="18" name="Picture 17">
            <a:extLst>
              <a:ext uri="{FF2B5EF4-FFF2-40B4-BE49-F238E27FC236}">
                <a16:creationId xmlns:a16="http://schemas.microsoft.com/office/drawing/2014/main" id="{AD93FFFD-64AD-2749-A4F2-D11D5F31430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75212" y="3855499"/>
            <a:ext cx="7157388" cy="2204702"/>
          </a:xfrm>
          <a:prstGeom prst="rect">
            <a:avLst/>
          </a:prstGeom>
          <a:ln>
            <a:solidFill>
              <a:srgbClr val="000000"/>
            </a:solidFill>
          </a:ln>
        </p:spPr>
      </p:pic>
    </p:spTree>
    <p:extLst>
      <p:ext uri="{BB962C8B-B14F-4D97-AF65-F5344CB8AC3E}">
        <p14:creationId xmlns:p14="http://schemas.microsoft.com/office/powerpoint/2010/main" val="406393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2554" y="206231"/>
            <a:ext cx="2792245" cy="2792245"/>
          </a:xfrm>
          <a:prstGeom prst="rect">
            <a:avLst/>
          </a:prstGeom>
        </p:spPr>
      </p:pic>
      <p:sp>
        <p:nvSpPr>
          <p:cNvPr id="8" name="Title 3"/>
          <p:cNvSpPr>
            <a:spLocks noGrp="1"/>
          </p:cNvSpPr>
          <p:nvPr>
            <p:ph type="ctrTitle"/>
          </p:nvPr>
        </p:nvSpPr>
        <p:spPr>
          <a:xfrm>
            <a:off x="531812" y="3198892"/>
            <a:ext cx="11125199" cy="1470025"/>
          </a:xfrm>
        </p:spPr>
        <p:txBody>
          <a:bodyPr/>
          <a:lstStyle/>
          <a:p>
            <a:r>
              <a:rPr lang="en-US" b="1" dirty="0"/>
              <a:t>Unit 2: Using SQL Workshop</a:t>
            </a:r>
            <a:br>
              <a:rPr lang="en-US" b="1" dirty="0"/>
            </a:br>
            <a:endParaRPr lang="en-US" sz="3600" dirty="0"/>
          </a:p>
        </p:txBody>
      </p:sp>
    </p:spTree>
    <p:extLst>
      <p:ext uri="{BB962C8B-B14F-4D97-AF65-F5344CB8AC3E}">
        <p14:creationId xmlns:p14="http://schemas.microsoft.com/office/powerpoint/2010/main" val="213697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Loading Data: Steps</a:t>
            </a:r>
          </a:p>
        </p:txBody>
      </p:sp>
      <p:sp>
        <p:nvSpPr>
          <p:cNvPr id="31" name="Content Placeholder 7"/>
          <p:cNvSpPr>
            <a:spLocks noGrp="1"/>
          </p:cNvSpPr>
          <p:nvPr>
            <p:ph idx="1"/>
          </p:nvPr>
        </p:nvSpPr>
        <p:spPr>
          <a:xfrm>
            <a:off x="531814" y="1600200"/>
            <a:ext cx="5562598" cy="4495800"/>
          </a:xfrm>
          <a:ln w="12700">
            <a:solidFill>
              <a:schemeClr val="accent3"/>
            </a:solidFill>
          </a:ln>
        </p:spPr>
        <p:txBody>
          <a:bodyPr/>
          <a:lstStyle/>
          <a:p>
            <a:pPr marL="514350" indent="-514350">
              <a:buClr>
                <a:srgbClr val="FF0000"/>
              </a:buClr>
              <a:buFont typeface="+mj-lt"/>
              <a:buAutoNum type="arabicPeriod"/>
            </a:pPr>
            <a:r>
              <a:rPr lang="en-IN" dirty="0">
                <a:solidFill>
                  <a:schemeClr val="tx1">
                    <a:lumMod val="50000"/>
                  </a:schemeClr>
                </a:solidFill>
              </a:rPr>
              <a:t>Navigate to </a:t>
            </a:r>
            <a:r>
              <a:rPr lang="en-IN" b="1" dirty="0">
                <a:solidFill>
                  <a:schemeClr val="tx1">
                    <a:lumMod val="50000"/>
                  </a:schemeClr>
                </a:solidFill>
              </a:rPr>
              <a:t>SQL Workshop &gt; Utilities</a:t>
            </a:r>
            <a:r>
              <a:rPr lang="en-IN" dirty="0">
                <a:solidFill>
                  <a:schemeClr val="tx1">
                    <a:lumMod val="50000"/>
                  </a:schemeClr>
                </a:solidFill>
              </a:rPr>
              <a:t>.</a:t>
            </a:r>
          </a:p>
          <a:p>
            <a:pPr marL="514350" indent="-514350">
              <a:buClr>
                <a:srgbClr val="FF0000"/>
              </a:buClr>
              <a:buFont typeface="+mj-lt"/>
              <a:buAutoNum type="arabicPeriod"/>
            </a:pPr>
            <a:r>
              <a:rPr lang="en-IN" dirty="0">
                <a:solidFill>
                  <a:schemeClr val="tx1">
                    <a:lumMod val="50000"/>
                  </a:schemeClr>
                </a:solidFill>
              </a:rPr>
              <a:t>Click </a:t>
            </a:r>
            <a:r>
              <a:rPr lang="en-IN" b="1" dirty="0">
                <a:solidFill>
                  <a:schemeClr val="tx1">
                    <a:lumMod val="50000"/>
                  </a:schemeClr>
                </a:solidFill>
              </a:rPr>
              <a:t>Data Workshop </a:t>
            </a:r>
            <a:r>
              <a:rPr lang="en-IN" dirty="0">
                <a:solidFill>
                  <a:schemeClr val="tx1">
                    <a:lumMod val="50000"/>
                  </a:schemeClr>
                </a:solidFill>
              </a:rPr>
              <a:t>and then click </a:t>
            </a:r>
            <a:r>
              <a:rPr lang="en-IN" b="1" dirty="0">
                <a:solidFill>
                  <a:schemeClr val="tx1">
                    <a:lumMod val="50000"/>
                  </a:schemeClr>
                </a:solidFill>
              </a:rPr>
              <a:t>Load Data</a:t>
            </a:r>
            <a:r>
              <a:rPr lang="en-IN" dirty="0">
                <a:solidFill>
                  <a:schemeClr val="tx1">
                    <a:lumMod val="50000"/>
                  </a:schemeClr>
                </a:solidFill>
              </a:rPr>
              <a:t>.</a:t>
            </a:r>
          </a:p>
          <a:p>
            <a:pPr marL="514350" indent="-514350">
              <a:buClr>
                <a:srgbClr val="FF0000"/>
              </a:buClr>
              <a:buFont typeface="+mj-lt"/>
              <a:buAutoNum type="arabicPeriod"/>
            </a:pPr>
            <a:r>
              <a:rPr lang="en-IN" dirty="0">
                <a:solidFill>
                  <a:schemeClr val="tx1">
                    <a:lumMod val="50000"/>
                  </a:schemeClr>
                </a:solidFill>
              </a:rPr>
              <a:t>Under Upload a File, Click </a:t>
            </a:r>
            <a:r>
              <a:rPr lang="en-IN" b="1" dirty="0">
                <a:solidFill>
                  <a:schemeClr val="tx1">
                    <a:lumMod val="50000"/>
                  </a:schemeClr>
                </a:solidFill>
              </a:rPr>
              <a:t>Choose File</a:t>
            </a:r>
            <a:r>
              <a:rPr lang="en-IN" dirty="0">
                <a:solidFill>
                  <a:schemeClr val="tx1">
                    <a:lumMod val="50000"/>
                  </a:schemeClr>
                </a:solidFill>
              </a:rPr>
              <a:t>.</a:t>
            </a:r>
          </a:p>
          <a:p>
            <a:pPr marL="514350" indent="-514350">
              <a:buClr>
                <a:srgbClr val="FF0000"/>
              </a:buClr>
              <a:buFont typeface="+mj-lt"/>
              <a:buAutoNum type="arabicPeriod"/>
            </a:pPr>
            <a:r>
              <a:rPr lang="en-IN" dirty="0">
                <a:solidFill>
                  <a:schemeClr val="tx1">
                    <a:lumMod val="50000"/>
                  </a:schemeClr>
                </a:solidFill>
              </a:rPr>
              <a:t>Select the appropriate file (CSV, XLSX, TXT, XML or JSON)</a:t>
            </a:r>
          </a:p>
          <a:p>
            <a:pPr marL="514350" indent="-514350">
              <a:buClr>
                <a:srgbClr val="FF0000"/>
              </a:buClr>
              <a:buFont typeface="+mj-lt"/>
              <a:buAutoNum type="arabicPeriod"/>
            </a:pPr>
            <a:r>
              <a:rPr lang="en-IN" dirty="0">
                <a:solidFill>
                  <a:schemeClr val="tx1">
                    <a:lumMod val="50000"/>
                  </a:schemeClr>
                </a:solidFill>
              </a:rPr>
              <a:t>Follow the on-screen instructions</a:t>
            </a:r>
          </a:p>
        </p:txBody>
      </p:sp>
      <p:sp>
        <p:nvSpPr>
          <p:cNvPr id="7" name="Content Placeholder 7">
            <a:extLst>
              <a:ext uri="{FF2B5EF4-FFF2-40B4-BE49-F238E27FC236}">
                <a16:creationId xmlns:a16="http://schemas.microsoft.com/office/drawing/2014/main" id="{3F901C5F-584E-6140-84C6-1BD4E1EC2D68}"/>
              </a:ext>
            </a:extLst>
          </p:cNvPr>
          <p:cNvSpPr txBox="1">
            <a:spLocks/>
          </p:cNvSpPr>
          <p:nvPr/>
        </p:nvSpPr>
        <p:spPr>
          <a:xfrm>
            <a:off x="6323012" y="1600200"/>
            <a:ext cx="5562598" cy="4495800"/>
          </a:xfrm>
          <a:prstGeom prst="rect">
            <a:avLst/>
          </a:prstGeom>
          <a:ln w="12700">
            <a:solidFill>
              <a:schemeClr val="accent3"/>
            </a:solidFill>
          </a:ln>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514350" indent="-514350">
              <a:buClr>
                <a:srgbClr val="FF0000"/>
              </a:buClr>
              <a:buFont typeface="+mj-lt"/>
              <a:buAutoNum type="arabicPeriod"/>
            </a:pPr>
            <a:r>
              <a:rPr lang="en-IN" dirty="0">
                <a:solidFill>
                  <a:schemeClr val="tx1">
                    <a:lumMod val="50000"/>
                  </a:schemeClr>
                </a:solidFill>
              </a:rPr>
              <a:t>Navigate to </a:t>
            </a:r>
            <a:r>
              <a:rPr lang="en-IN" b="1" dirty="0">
                <a:solidFill>
                  <a:schemeClr val="tx1">
                    <a:lumMod val="50000"/>
                  </a:schemeClr>
                </a:solidFill>
              </a:rPr>
              <a:t>SQL Workshop &gt; Utilities</a:t>
            </a:r>
            <a:r>
              <a:rPr lang="en-IN" dirty="0">
                <a:solidFill>
                  <a:schemeClr val="tx1">
                    <a:lumMod val="50000"/>
                  </a:schemeClr>
                </a:solidFill>
              </a:rPr>
              <a:t>.</a:t>
            </a:r>
          </a:p>
          <a:p>
            <a:pPr marL="514350" indent="-514350">
              <a:buClr>
                <a:srgbClr val="FF0000"/>
              </a:buClr>
              <a:buFont typeface="+mj-lt"/>
              <a:buAutoNum type="arabicPeriod"/>
            </a:pPr>
            <a:r>
              <a:rPr lang="en-IN" dirty="0">
                <a:solidFill>
                  <a:schemeClr val="tx1">
                    <a:lumMod val="50000"/>
                  </a:schemeClr>
                </a:solidFill>
              </a:rPr>
              <a:t>Click </a:t>
            </a:r>
            <a:r>
              <a:rPr lang="en-IN" b="1" dirty="0">
                <a:solidFill>
                  <a:schemeClr val="tx1">
                    <a:lumMod val="50000"/>
                  </a:schemeClr>
                </a:solidFill>
              </a:rPr>
              <a:t>Data Workshop </a:t>
            </a:r>
            <a:r>
              <a:rPr lang="en-IN" dirty="0">
                <a:solidFill>
                  <a:schemeClr val="tx1">
                    <a:lumMod val="50000"/>
                  </a:schemeClr>
                </a:solidFill>
              </a:rPr>
              <a:t>and then click </a:t>
            </a:r>
            <a:r>
              <a:rPr lang="en-IN" b="1" dirty="0">
                <a:solidFill>
                  <a:schemeClr val="tx1">
                    <a:lumMod val="50000"/>
                  </a:schemeClr>
                </a:solidFill>
              </a:rPr>
              <a:t>Load Data</a:t>
            </a:r>
            <a:r>
              <a:rPr lang="en-IN" dirty="0">
                <a:solidFill>
                  <a:schemeClr val="tx1">
                    <a:lumMod val="50000"/>
                  </a:schemeClr>
                </a:solidFill>
              </a:rPr>
              <a:t>.</a:t>
            </a:r>
          </a:p>
          <a:p>
            <a:pPr marL="514350" indent="-514350">
              <a:buClr>
                <a:srgbClr val="FF0000"/>
              </a:buClr>
              <a:buFont typeface="+mj-lt"/>
              <a:buAutoNum type="arabicPeriod"/>
            </a:pPr>
            <a:r>
              <a:rPr lang="en-IN" dirty="0">
                <a:solidFill>
                  <a:schemeClr val="tx1">
                    <a:lumMod val="50000"/>
                  </a:schemeClr>
                </a:solidFill>
              </a:rPr>
              <a:t>Click </a:t>
            </a:r>
            <a:r>
              <a:rPr lang="en-IN" b="1" dirty="0">
                <a:solidFill>
                  <a:schemeClr val="tx1">
                    <a:lumMod val="50000"/>
                  </a:schemeClr>
                </a:solidFill>
              </a:rPr>
              <a:t>Copy and Paste</a:t>
            </a:r>
            <a:r>
              <a:rPr lang="en-IN" dirty="0">
                <a:solidFill>
                  <a:schemeClr val="tx1">
                    <a:lumMod val="50000"/>
                  </a:schemeClr>
                </a:solidFill>
              </a:rPr>
              <a:t>.</a:t>
            </a:r>
          </a:p>
          <a:p>
            <a:pPr marL="514350" indent="-514350">
              <a:buClr>
                <a:srgbClr val="FF0000"/>
              </a:buClr>
              <a:buFont typeface="+mj-lt"/>
              <a:buAutoNum type="arabicPeriod"/>
            </a:pPr>
            <a:r>
              <a:rPr lang="en-IN" dirty="0">
                <a:solidFill>
                  <a:schemeClr val="tx1">
                    <a:lumMod val="50000"/>
                  </a:schemeClr>
                </a:solidFill>
              </a:rPr>
              <a:t>Under Copy and Paste, you can either copy and paste CSV data or select a sample data set from the drop down menu. </a:t>
            </a:r>
          </a:p>
          <a:p>
            <a:pPr marL="514350" indent="-514350">
              <a:buClr>
                <a:srgbClr val="FF0000"/>
              </a:buClr>
              <a:buFont typeface="+mj-lt"/>
              <a:buAutoNum type="arabicPeriod"/>
            </a:pPr>
            <a:r>
              <a:rPr lang="en-IN" dirty="0">
                <a:solidFill>
                  <a:schemeClr val="tx1">
                    <a:lumMod val="50000"/>
                  </a:schemeClr>
                </a:solidFill>
              </a:rPr>
              <a:t>Follow the on-screen instructions</a:t>
            </a:r>
          </a:p>
        </p:txBody>
      </p:sp>
      <p:pic>
        <p:nvPicPr>
          <p:cNvPr id="3" name="Picture 2">
            <a:extLst>
              <a:ext uri="{FF2B5EF4-FFF2-40B4-BE49-F238E27FC236}">
                <a16:creationId xmlns:a16="http://schemas.microsoft.com/office/drawing/2014/main" id="{867DF484-8E92-CE42-9183-4CDDA019420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7331" y="685518"/>
            <a:ext cx="2928069" cy="775647"/>
          </a:xfrm>
          <a:prstGeom prst="rect">
            <a:avLst/>
          </a:prstGeom>
          <a:ln>
            <a:solidFill>
              <a:schemeClr val="bg2"/>
            </a:solidFill>
          </a:ln>
        </p:spPr>
      </p:pic>
      <p:pic>
        <p:nvPicPr>
          <p:cNvPr id="11" name="Picture 10">
            <a:extLst>
              <a:ext uri="{FF2B5EF4-FFF2-40B4-BE49-F238E27FC236}">
                <a16:creationId xmlns:a16="http://schemas.microsoft.com/office/drawing/2014/main" id="{EF0B865C-CFA6-694C-BCC5-3D44A190D6D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83425" y="762000"/>
            <a:ext cx="2952029" cy="699165"/>
          </a:xfrm>
          <a:prstGeom prst="rect">
            <a:avLst/>
          </a:prstGeom>
          <a:ln>
            <a:solidFill>
              <a:schemeClr val="bg2"/>
            </a:solidFill>
          </a:ln>
        </p:spPr>
      </p:pic>
    </p:spTree>
    <p:extLst>
      <p:ext uri="{BB962C8B-B14F-4D97-AF65-F5344CB8AC3E}">
        <p14:creationId xmlns:p14="http://schemas.microsoft.com/office/powerpoint/2010/main" val="43326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Loading Data: Example</a:t>
            </a:r>
          </a:p>
        </p:txBody>
      </p:sp>
      <p:pic>
        <p:nvPicPr>
          <p:cNvPr id="8" name="Picture 7">
            <a:extLst>
              <a:ext uri="{FF2B5EF4-FFF2-40B4-BE49-F238E27FC236}">
                <a16:creationId xmlns:a16="http://schemas.microsoft.com/office/drawing/2014/main" id="{2D73F2E4-63EC-A54A-9B78-6C0B582549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4" y="762000"/>
            <a:ext cx="8488764" cy="4648200"/>
          </a:xfrm>
          <a:prstGeom prst="rect">
            <a:avLst/>
          </a:prstGeom>
          <a:ln>
            <a:solidFill>
              <a:schemeClr val="tx1"/>
            </a:solidFill>
          </a:ln>
        </p:spPr>
      </p:pic>
      <p:pic>
        <p:nvPicPr>
          <p:cNvPr id="10" name="Picture 9">
            <a:extLst>
              <a:ext uri="{FF2B5EF4-FFF2-40B4-BE49-F238E27FC236}">
                <a16:creationId xmlns:a16="http://schemas.microsoft.com/office/drawing/2014/main" id="{AA61CB20-D7A8-F94B-B3FB-6B4F2F0D8D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72042" y="3774750"/>
            <a:ext cx="5860403" cy="2550036"/>
          </a:xfrm>
          <a:prstGeom prst="rect">
            <a:avLst/>
          </a:prstGeom>
          <a:ln>
            <a:solidFill>
              <a:schemeClr val="tx1"/>
            </a:solidFill>
          </a:ln>
        </p:spPr>
      </p:pic>
      <p:sp>
        <p:nvSpPr>
          <p:cNvPr id="17" name="Oval 144">
            <a:extLst>
              <a:ext uri="{FF2B5EF4-FFF2-40B4-BE49-F238E27FC236}">
                <a16:creationId xmlns:a16="http://schemas.microsoft.com/office/drawing/2014/main" id="{EF179634-ED3E-944A-80B6-06F03427C2C5}"/>
              </a:ext>
            </a:extLst>
          </p:cNvPr>
          <p:cNvSpPr>
            <a:spLocks noChangeArrowheads="1"/>
          </p:cNvSpPr>
          <p:nvPr/>
        </p:nvSpPr>
        <p:spPr bwMode="blackWhite">
          <a:xfrm>
            <a:off x="5256212" y="208581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8" name="Oval 144">
            <a:extLst>
              <a:ext uri="{FF2B5EF4-FFF2-40B4-BE49-F238E27FC236}">
                <a16:creationId xmlns:a16="http://schemas.microsoft.com/office/drawing/2014/main" id="{C1433C9D-E36F-A448-8A24-14B8B6694B4F}"/>
              </a:ext>
            </a:extLst>
          </p:cNvPr>
          <p:cNvSpPr>
            <a:spLocks noChangeArrowheads="1"/>
          </p:cNvSpPr>
          <p:nvPr/>
        </p:nvSpPr>
        <p:spPr bwMode="blackWhite">
          <a:xfrm>
            <a:off x="10261404" y="54102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33705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Loading Data: Example</a:t>
            </a:r>
          </a:p>
        </p:txBody>
      </p:sp>
      <p:pic>
        <p:nvPicPr>
          <p:cNvPr id="4" name="Picture 3" descr="A screenshot of a cell phone&#10;&#10;Description automatically generated">
            <a:extLst>
              <a:ext uri="{FF2B5EF4-FFF2-40B4-BE49-F238E27FC236}">
                <a16:creationId xmlns:a16="http://schemas.microsoft.com/office/drawing/2014/main" id="{C4D5512A-0AA4-164F-A239-3FEFA2170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96" y="762000"/>
            <a:ext cx="7588034" cy="2985784"/>
          </a:xfrm>
          <a:prstGeom prst="rect">
            <a:avLst/>
          </a:prstGeom>
          <a:ln>
            <a:solidFill>
              <a:srgbClr val="000000"/>
            </a:solidFill>
          </a:ln>
        </p:spPr>
      </p:pic>
      <p:pic>
        <p:nvPicPr>
          <p:cNvPr id="10" name="Picture 9">
            <a:extLst>
              <a:ext uri="{FF2B5EF4-FFF2-40B4-BE49-F238E27FC236}">
                <a16:creationId xmlns:a16="http://schemas.microsoft.com/office/drawing/2014/main" id="{B8A55A9C-810A-664A-B0FC-6A13161967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1012" y="2958609"/>
            <a:ext cx="6223002" cy="3346823"/>
          </a:xfrm>
          <a:prstGeom prst="rect">
            <a:avLst/>
          </a:prstGeom>
          <a:ln>
            <a:solidFill>
              <a:schemeClr val="tx1"/>
            </a:solidFill>
          </a:ln>
        </p:spPr>
      </p:pic>
      <p:sp>
        <p:nvSpPr>
          <p:cNvPr id="12" name="Oval 144">
            <a:extLst>
              <a:ext uri="{FF2B5EF4-FFF2-40B4-BE49-F238E27FC236}">
                <a16:creationId xmlns:a16="http://schemas.microsoft.com/office/drawing/2014/main" id="{E6A9D264-26A5-AD47-A7C0-148FFA3585E4}"/>
              </a:ext>
            </a:extLst>
          </p:cNvPr>
          <p:cNvSpPr>
            <a:spLocks noChangeArrowheads="1"/>
          </p:cNvSpPr>
          <p:nvPr/>
        </p:nvSpPr>
        <p:spPr bwMode="blackWhite">
          <a:xfrm>
            <a:off x="1370012" y="356522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3" name="Oval 144">
            <a:extLst>
              <a:ext uri="{FF2B5EF4-FFF2-40B4-BE49-F238E27FC236}">
                <a16:creationId xmlns:a16="http://schemas.microsoft.com/office/drawing/2014/main" id="{7D196522-870F-9E44-A239-05A2BECCD4E7}"/>
              </a:ext>
            </a:extLst>
          </p:cNvPr>
          <p:cNvSpPr>
            <a:spLocks noChangeArrowheads="1"/>
          </p:cNvSpPr>
          <p:nvPr/>
        </p:nvSpPr>
        <p:spPr bwMode="blackWhite">
          <a:xfrm>
            <a:off x="5378449" y="50292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168391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Loading Data: Example</a:t>
            </a:r>
          </a:p>
        </p:txBody>
      </p:sp>
      <p:sp>
        <p:nvSpPr>
          <p:cNvPr id="14" name="Oval 144">
            <a:extLst>
              <a:ext uri="{FF2B5EF4-FFF2-40B4-BE49-F238E27FC236}">
                <a16:creationId xmlns:a16="http://schemas.microsoft.com/office/drawing/2014/main" id="{AC779B63-91A4-E547-8511-A5F6AD7C1564}"/>
              </a:ext>
            </a:extLst>
          </p:cNvPr>
          <p:cNvSpPr>
            <a:spLocks noChangeArrowheads="1"/>
          </p:cNvSpPr>
          <p:nvPr/>
        </p:nvSpPr>
        <p:spPr bwMode="blackWhite">
          <a:xfrm>
            <a:off x="1598612" y="52578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pic>
        <p:nvPicPr>
          <p:cNvPr id="3" name="Picture 2" descr="A screenshot of a social media post&#10;&#10;Description automatically generated">
            <a:extLst>
              <a:ext uri="{FF2B5EF4-FFF2-40B4-BE49-F238E27FC236}">
                <a16:creationId xmlns:a16="http://schemas.microsoft.com/office/drawing/2014/main" id="{F0D40608-FFCC-3C43-97C4-7514DB934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224" y="768626"/>
            <a:ext cx="8554101" cy="4601986"/>
          </a:xfrm>
          <a:prstGeom prst="rect">
            <a:avLst/>
          </a:prstGeom>
          <a:ln>
            <a:solidFill>
              <a:srgbClr val="000000"/>
            </a:solidFill>
          </a:ln>
        </p:spPr>
      </p:pic>
      <p:pic>
        <p:nvPicPr>
          <p:cNvPr id="9" name="Picture 8">
            <a:extLst>
              <a:ext uri="{FF2B5EF4-FFF2-40B4-BE49-F238E27FC236}">
                <a16:creationId xmlns:a16="http://schemas.microsoft.com/office/drawing/2014/main" id="{3AADD956-9230-674E-ACEA-54B35FFB9E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4500" y="1155631"/>
            <a:ext cx="3994942" cy="5068582"/>
          </a:xfrm>
          <a:prstGeom prst="rect">
            <a:avLst/>
          </a:prstGeom>
          <a:ln>
            <a:solidFill>
              <a:srgbClr val="000000"/>
            </a:solidFill>
          </a:ln>
        </p:spPr>
      </p:pic>
      <p:sp>
        <p:nvSpPr>
          <p:cNvPr id="11" name="Oval 144">
            <a:extLst>
              <a:ext uri="{FF2B5EF4-FFF2-40B4-BE49-F238E27FC236}">
                <a16:creationId xmlns:a16="http://schemas.microsoft.com/office/drawing/2014/main" id="{44DB3552-4389-3C45-B849-B5746AA98C5E}"/>
              </a:ext>
            </a:extLst>
          </p:cNvPr>
          <p:cNvSpPr>
            <a:spLocks noChangeArrowheads="1"/>
          </p:cNvSpPr>
          <p:nvPr/>
        </p:nvSpPr>
        <p:spPr bwMode="blackWhite">
          <a:xfrm>
            <a:off x="9675812" y="518804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
        <p:nvSpPr>
          <p:cNvPr id="12" name="Oval 144">
            <a:extLst>
              <a:ext uri="{FF2B5EF4-FFF2-40B4-BE49-F238E27FC236}">
                <a16:creationId xmlns:a16="http://schemas.microsoft.com/office/drawing/2014/main" id="{24A1911B-544F-634A-9556-165D22C50F55}"/>
              </a:ext>
            </a:extLst>
          </p:cNvPr>
          <p:cNvSpPr>
            <a:spLocks noChangeArrowheads="1"/>
          </p:cNvSpPr>
          <p:nvPr/>
        </p:nvSpPr>
        <p:spPr bwMode="blackWhite">
          <a:xfrm>
            <a:off x="1452237" y="537588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420573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Loading Data: Example</a:t>
            </a:r>
          </a:p>
        </p:txBody>
      </p:sp>
      <p:pic>
        <p:nvPicPr>
          <p:cNvPr id="4" name="Picture 3" descr="A screenshot of a social media post&#10;&#10;Description automatically generated">
            <a:extLst>
              <a:ext uri="{FF2B5EF4-FFF2-40B4-BE49-F238E27FC236}">
                <a16:creationId xmlns:a16="http://schemas.microsoft.com/office/drawing/2014/main" id="{6AD4E283-6FE4-6449-93B3-CFFAFE5F4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4" y="893005"/>
            <a:ext cx="10087856" cy="4951611"/>
          </a:xfrm>
          <a:prstGeom prst="rect">
            <a:avLst/>
          </a:prstGeom>
          <a:ln>
            <a:solidFill>
              <a:srgbClr val="000000"/>
            </a:solidFill>
          </a:ln>
        </p:spPr>
      </p:pic>
      <p:pic>
        <p:nvPicPr>
          <p:cNvPr id="8" name="Picture 7" descr="A screenshot of a cell phone&#10;&#10;Description automatically generated">
            <a:extLst>
              <a:ext uri="{FF2B5EF4-FFF2-40B4-BE49-F238E27FC236}">
                <a16:creationId xmlns:a16="http://schemas.microsoft.com/office/drawing/2014/main" id="{105C2E04-C088-3E46-AF3C-4230E67C6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996" y="2276405"/>
            <a:ext cx="7200105" cy="3907595"/>
          </a:xfrm>
          <a:prstGeom prst="rect">
            <a:avLst/>
          </a:prstGeom>
          <a:ln>
            <a:solidFill>
              <a:srgbClr val="000000"/>
            </a:solidFill>
          </a:ln>
        </p:spPr>
      </p:pic>
      <p:sp>
        <p:nvSpPr>
          <p:cNvPr id="12" name="Oval 144">
            <a:extLst>
              <a:ext uri="{FF2B5EF4-FFF2-40B4-BE49-F238E27FC236}">
                <a16:creationId xmlns:a16="http://schemas.microsoft.com/office/drawing/2014/main" id="{5716A090-EAD1-E448-A108-EEB03532C771}"/>
              </a:ext>
            </a:extLst>
          </p:cNvPr>
          <p:cNvSpPr>
            <a:spLocks noChangeArrowheads="1"/>
          </p:cNvSpPr>
          <p:nvPr/>
        </p:nvSpPr>
        <p:spPr bwMode="blackWhite">
          <a:xfrm>
            <a:off x="2284412" y="97151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7</a:t>
            </a:r>
          </a:p>
        </p:txBody>
      </p:sp>
      <p:sp>
        <p:nvSpPr>
          <p:cNvPr id="13" name="Oval 144">
            <a:extLst>
              <a:ext uri="{FF2B5EF4-FFF2-40B4-BE49-F238E27FC236}">
                <a16:creationId xmlns:a16="http://schemas.microsoft.com/office/drawing/2014/main" id="{985CD037-0D7A-9D4C-AC2C-7E716373F5E6}"/>
              </a:ext>
            </a:extLst>
          </p:cNvPr>
          <p:cNvSpPr>
            <a:spLocks noChangeArrowheads="1"/>
          </p:cNvSpPr>
          <p:nvPr/>
        </p:nvSpPr>
        <p:spPr bwMode="blackWhite">
          <a:xfrm>
            <a:off x="11539538" y="299409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8</a:t>
            </a:r>
          </a:p>
        </p:txBody>
      </p:sp>
    </p:spTree>
    <p:extLst>
      <p:ext uri="{BB962C8B-B14F-4D97-AF65-F5344CB8AC3E}">
        <p14:creationId xmlns:p14="http://schemas.microsoft.com/office/powerpoint/2010/main" val="309111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Loading XLSX Data: Example</a:t>
            </a:r>
          </a:p>
        </p:txBody>
      </p:sp>
      <p:pic>
        <p:nvPicPr>
          <p:cNvPr id="7" name="Picture 6" descr="A screenshot of a social media post&#10;&#10;Description automatically generated">
            <a:extLst>
              <a:ext uri="{FF2B5EF4-FFF2-40B4-BE49-F238E27FC236}">
                <a16:creationId xmlns:a16="http://schemas.microsoft.com/office/drawing/2014/main" id="{662CA44B-2E87-7E40-83AB-7BBE9A890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212" y="778565"/>
            <a:ext cx="9950905" cy="5410200"/>
          </a:xfrm>
          <a:prstGeom prst="rect">
            <a:avLst/>
          </a:prstGeom>
          <a:ln>
            <a:solidFill>
              <a:srgbClr val="000000"/>
            </a:solidFill>
          </a:ln>
        </p:spPr>
      </p:pic>
    </p:spTree>
    <p:extLst>
      <p:ext uri="{BB962C8B-B14F-4D97-AF65-F5344CB8AC3E}">
        <p14:creationId xmlns:p14="http://schemas.microsoft.com/office/powerpoint/2010/main" val="681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Selecting a Sample Data Set: Example</a:t>
            </a:r>
          </a:p>
        </p:txBody>
      </p:sp>
      <p:pic>
        <p:nvPicPr>
          <p:cNvPr id="3" name="Picture 2">
            <a:extLst>
              <a:ext uri="{FF2B5EF4-FFF2-40B4-BE49-F238E27FC236}">
                <a16:creationId xmlns:a16="http://schemas.microsoft.com/office/drawing/2014/main" id="{52DCC1FE-3A78-5E4A-B2CB-1713DF9B8E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3" y="719504"/>
            <a:ext cx="5383727" cy="4233495"/>
          </a:xfrm>
          <a:prstGeom prst="rect">
            <a:avLst/>
          </a:prstGeom>
          <a:ln>
            <a:solidFill>
              <a:srgbClr val="000000"/>
            </a:solidFill>
          </a:ln>
        </p:spPr>
      </p:pic>
      <p:pic>
        <p:nvPicPr>
          <p:cNvPr id="7" name="Picture 6">
            <a:extLst>
              <a:ext uri="{FF2B5EF4-FFF2-40B4-BE49-F238E27FC236}">
                <a16:creationId xmlns:a16="http://schemas.microsoft.com/office/drawing/2014/main" id="{FCB87EAC-5225-3D46-A5A3-1B2F5D19BD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1812" y="3432859"/>
            <a:ext cx="7532690" cy="2824759"/>
          </a:xfrm>
          <a:prstGeom prst="rect">
            <a:avLst/>
          </a:prstGeom>
          <a:ln>
            <a:solidFill>
              <a:srgbClr val="000000"/>
            </a:solidFill>
          </a:ln>
        </p:spPr>
      </p:pic>
      <p:sp>
        <p:nvSpPr>
          <p:cNvPr id="8" name="Oval 144">
            <a:extLst>
              <a:ext uri="{FF2B5EF4-FFF2-40B4-BE49-F238E27FC236}">
                <a16:creationId xmlns:a16="http://schemas.microsoft.com/office/drawing/2014/main" id="{011C1672-B928-2B48-BC60-C0854C3CC72C}"/>
              </a:ext>
            </a:extLst>
          </p:cNvPr>
          <p:cNvSpPr>
            <a:spLocks noChangeArrowheads="1"/>
          </p:cNvSpPr>
          <p:nvPr/>
        </p:nvSpPr>
        <p:spPr bwMode="blackWhite">
          <a:xfrm>
            <a:off x="4341812" y="160573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9" name="Oval 144">
            <a:extLst>
              <a:ext uri="{FF2B5EF4-FFF2-40B4-BE49-F238E27FC236}">
                <a16:creationId xmlns:a16="http://schemas.microsoft.com/office/drawing/2014/main" id="{9E82072C-D348-3944-A6C2-4232CBCC7CC7}"/>
              </a:ext>
            </a:extLst>
          </p:cNvPr>
          <p:cNvSpPr>
            <a:spLocks noChangeArrowheads="1"/>
          </p:cNvSpPr>
          <p:nvPr/>
        </p:nvSpPr>
        <p:spPr bwMode="blackWhite">
          <a:xfrm>
            <a:off x="9828212" y="440704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375999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Selecting a Sample Data Set: Example</a:t>
            </a:r>
          </a:p>
        </p:txBody>
      </p:sp>
      <p:pic>
        <p:nvPicPr>
          <p:cNvPr id="3" name="Picture 2" descr="A screenshot of a cell phone&#10;&#10;Description automatically generated">
            <a:extLst>
              <a:ext uri="{FF2B5EF4-FFF2-40B4-BE49-F238E27FC236}">
                <a16:creationId xmlns:a16="http://schemas.microsoft.com/office/drawing/2014/main" id="{B10FD677-8D07-B240-AD5E-9B53CAE7E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812" y="887895"/>
            <a:ext cx="8227873" cy="4441467"/>
          </a:xfrm>
          <a:prstGeom prst="rect">
            <a:avLst/>
          </a:prstGeom>
          <a:ln>
            <a:solidFill>
              <a:srgbClr val="000000"/>
            </a:solidFill>
          </a:ln>
        </p:spPr>
      </p:pic>
      <p:pic>
        <p:nvPicPr>
          <p:cNvPr id="12" name="Picture 11">
            <a:extLst>
              <a:ext uri="{FF2B5EF4-FFF2-40B4-BE49-F238E27FC236}">
                <a16:creationId xmlns:a16="http://schemas.microsoft.com/office/drawing/2014/main" id="{17130B59-316D-FB4A-AF09-5677A5E4BB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6724" y="2014048"/>
            <a:ext cx="4637088" cy="3992500"/>
          </a:xfrm>
          <a:prstGeom prst="rect">
            <a:avLst/>
          </a:prstGeom>
          <a:ln>
            <a:solidFill>
              <a:srgbClr val="000000"/>
            </a:solidFill>
          </a:ln>
        </p:spPr>
      </p:pic>
      <p:sp>
        <p:nvSpPr>
          <p:cNvPr id="13" name="Oval 144">
            <a:extLst>
              <a:ext uri="{FF2B5EF4-FFF2-40B4-BE49-F238E27FC236}">
                <a16:creationId xmlns:a16="http://schemas.microsoft.com/office/drawing/2014/main" id="{4F48F6F7-B4ED-2546-A30A-6ACE9C00C014}"/>
              </a:ext>
            </a:extLst>
          </p:cNvPr>
          <p:cNvSpPr>
            <a:spLocks noChangeArrowheads="1"/>
          </p:cNvSpPr>
          <p:nvPr/>
        </p:nvSpPr>
        <p:spPr bwMode="blackWhite">
          <a:xfrm>
            <a:off x="2834066" y="582398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4" name="Oval 144">
            <a:extLst>
              <a:ext uri="{FF2B5EF4-FFF2-40B4-BE49-F238E27FC236}">
                <a16:creationId xmlns:a16="http://schemas.microsoft.com/office/drawing/2014/main" id="{CA327D6E-BF8D-D749-986A-7BD4C4091E8F}"/>
              </a:ext>
            </a:extLst>
          </p:cNvPr>
          <p:cNvSpPr>
            <a:spLocks noChangeArrowheads="1"/>
          </p:cNvSpPr>
          <p:nvPr/>
        </p:nvSpPr>
        <p:spPr bwMode="blackWhite">
          <a:xfrm>
            <a:off x="8288889" y="510038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256961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Unloading Data Using Data Workshop: Example </a:t>
            </a:r>
          </a:p>
        </p:txBody>
      </p:sp>
      <p:pic>
        <p:nvPicPr>
          <p:cNvPr id="4" name="Picture 3">
            <a:extLst>
              <a:ext uri="{FF2B5EF4-FFF2-40B4-BE49-F238E27FC236}">
                <a16:creationId xmlns:a16="http://schemas.microsoft.com/office/drawing/2014/main" id="{651E9EEF-4272-6D44-A270-119256FBE3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724" y="756899"/>
            <a:ext cx="5280916" cy="1757701"/>
          </a:xfrm>
          <a:prstGeom prst="rect">
            <a:avLst/>
          </a:prstGeom>
          <a:ln>
            <a:solidFill>
              <a:schemeClr val="tx1"/>
            </a:solidFill>
          </a:ln>
        </p:spPr>
      </p:pic>
      <p:pic>
        <p:nvPicPr>
          <p:cNvPr id="9" name="Picture 8">
            <a:extLst>
              <a:ext uri="{FF2B5EF4-FFF2-40B4-BE49-F238E27FC236}">
                <a16:creationId xmlns:a16="http://schemas.microsoft.com/office/drawing/2014/main" id="{B99F33F1-582E-4844-B878-8B70ED8541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47641" y="2514599"/>
            <a:ext cx="6198004" cy="3712469"/>
          </a:xfrm>
          <a:prstGeom prst="rect">
            <a:avLst/>
          </a:prstGeom>
          <a:ln>
            <a:solidFill>
              <a:schemeClr val="tx1"/>
            </a:solidFill>
          </a:ln>
        </p:spPr>
      </p:pic>
      <p:sp>
        <p:nvSpPr>
          <p:cNvPr id="17" name="Oval 144">
            <a:extLst>
              <a:ext uri="{FF2B5EF4-FFF2-40B4-BE49-F238E27FC236}">
                <a16:creationId xmlns:a16="http://schemas.microsoft.com/office/drawing/2014/main" id="{25A00868-9D1A-6E40-A8AA-DB38A3EC09A8}"/>
              </a:ext>
            </a:extLst>
          </p:cNvPr>
          <p:cNvSpPr>
            <a:spLocks noChangeArrowheads="1"/>
          </p:cNvSpPr>
          <p:nvPr/>
        </p:nvSpPr>
        <p:spPr bwMode="blackWhite">
          <a:xfrm>
            <a:off x="4722812" y="1453186"/>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8" name="Oval 144">
            <a:extLst>
              <a:ext uri="{FF2B5EF4-FFF2-40B4-BE49-F238E27FC236}">
                <a16:creationId xmlns:a16="http://schemas.microsoft.com/office/drawing/2014/main" id="{F0153DB4-895C-524D-8F60-25A99BD3B3A5}"/>
              </a:ext>
            </a:extLst>
          </p:cNvPr>
          <p:cNvSpPr>
            <a:spLocks noChangeArrowheads="1"/>
          </p:cNvSpPr>
          <p:nvPr/>
        </p:nvSpPr>
        <p:spPr bwMode="blackWhite">
          <a:xfrm>
            <a:off x="7999412" y="35814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9" name="Content Placeholder 7">
            <a:extLst>
              <a:ext uri="{FF2B5EF4-FFF2-40B4-BE49-F238E27FC236}">
                <a16:creationId xmlns:a16="http://schemas.microsoft.com/office/drawing/2014/main" id="{97D55B8A-ADC6-B643-AA38-81C6EADA5C75}"/>
              </a:ext>
            </a:extLst>
          </p:cNvPr>
          <p:cNvSpPr>
            <a:spLocks noGrp="1"/>
          </p:cNvSpPr>
          <p:nvPr>
            <p:ph idx="1"/>
          </p:nvPr>
        </p:nvSpPr>
        <p:spPr>
          <a:xfrm>
            <a:off x="657102" y="3702326"/>
            <a:ext cx="4900160" cy="1337015"/>
          </a:xfrm>
        </p:spPr>
        <p:txBody>
          <a:bodyPr/>
          <a:lstStyle/>
          <a:p>
            <a:pPr marL="0" indent="0">
              <a:buClr>
                <a:srgbClr val="FF0000"/>
              </a:buClr>
              <a:buNone/>
            </a:pPr>
            <a:r>
              <a:rPr lang="en-IN" dirty="0">
                <a:solidFill>
                  <a:schemeClr val="tx1">
                    <a:lumMod val="50000"/>
                  </a:schemeClr>
                </a:solidFill>
              </a:rPr>
              <a:t>Use the Unload Data page to export the contents of a table to a text file or XML document.</a:t>
            </a:r>
            <a:endParaRPr lang="en-US" dirty="0">
              <a:solidFill>
                <a:schemeClr val="tx1">
                  <a:lumMod val="50000"/>
                </a:schemeClr>
              </a:solidFill>
            </a:endParaRPr>
          </a:p>
        </p:txBody>
      </p:sp>
    </p:spTree>
    <p:extLst>
      <p:ext uri="{BB962C8B-B14F-4D97-AF65-F5344CB8AC3E}">
        <p14:creationId xmlns:p14="http://schemas.microsoft.com/office/powerpoint/2010/main" val="363799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Unloading Data Using Data Workshop: Example </a:t>
            </a:r>
          </a:p>
        </p:txBody>
      </p:sp>
      <p:pic>
        <p:nvPicPr>
          <p:cNvPr id="4" name="Picture 3">
            <a:extLst>
              <a:ext uri="{FF2B5EF4-FFF2-40B4-BE49-F238E27FC236}">
                <a16:creationId xmlns:a16="http://schemas.microsoft.com/office/drawing/2014/main" id="{75A169F4-7453-4840-AD27-AFF0648129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1738" y="1255362"/>
            <a:ext cx="6501332" cy="3962400"/>
          </a:xfrm>
          <a:prstGeom prst="rect">
            <a:avLst/>
          </a:prstGeom>
          <a:ln>
            <a:solidFill>
              <a:srgbClr val="000000"/>
            </a:solidFill>
          </a:ln>
        </p:spPr>
      </p:pic>
      <p:pic>
        <p:nvPicPr>
          <p:cNvPr id="9" name="Picture 8">
            <a:extLst>
              <a:ext uri="{FF2B5EF4-FFF2-40B4-BE49-F238E27FC236}">
                <a16:creationId xmlns:a16="http://schemas.microsoft.com/office/drawing/2014/main" id="{3CDC3687-1480-B547-BF54-978E0741FB1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89652" y="947942"/>
            <a:ext cx="2216684" cy="397866"/>
          </a:xfrm>
          <a:prstGeom prst="rect">
            <a:avLst/>
          </a:prstGeom>
        </p:spPr>
      </p:pic>
      <p:pic>
        <p:nvPicPr>
          <p:cNvPr id="16" name="Picture 15">
            <a:extLst>
              <a:ext uri="{FF2B5EF4-FFF2-40B4-BE49-F238E27FC236}">
                <a16:creationId xmlns:a16="http://schemas.microsoft.com/office/drawing/2014/main" id="{73F8CE61-1A0F-A74D-8CCD-B93E1032B5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3032" y="762000"/>
            <a:ext cx="4267200" cy="4949125"/>
          </a:xfrm>
          <a:prstGeom prst="rect">
            <a:avLst/>
          </a:prstGeom>
          <a:ln>
            <a:solidFill>
              <a:srgbClr val="000000"/>
            </a:solidFill>
          </a:ln>
        </p:spPr>
      </p:pic>
      <p:sp>
        <p:nvSpPr>
          <p:cNvPr id="17" name="Oval 144">
            <a:extLst>
              <a:ext uri="{FF2B5EF4-FFF2-40B4-BE49-F238E27FC236}">
                <a16:creationId xmlns:a16="http://schemas.microsoft.com/office/drawing/2014/main" id="{31D7111B-38D3-3A41-B6B3-704F2EE80305}"/>
              </a:ext>
            </a:extLst>
          </p:cNvPr>
          <p:cNvSpPr>
            <a:spLocks noChangeArrowheads="1"/>
          </p:cNvSpPr>
          <p:nvPr/>
        </p:nvSpPr>
        <p:spPr bwMode="blackWhite">
          <a:xfrm>
            <a:off x="1141412" y="127511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19" name="Oval 144">
            <a:extLst>
              <a:ext uri="{FF2B5EF4-FFF2-40B4-BE49-F238E27FC236}">
                <a16:creationId xmlns:a16="http://schemas.microsoft.com/office/drawing/2014/main" id="{1038DCB9-7761-AF42-BCDF-1F5B9E31AB61}"/>
              </a:ext>
            </a:extLst>
          </p:cNvPr>
          <p:cNvSpPr>
            <a:spLocks noChangeArrowheads="1"/>
          </p:cNvSpPr>
          <p:nvPr/>
        </p:nvSpPr>
        <p:spPr bwMode="blackWhite">
          <a:xfrm>
            <a:off x="9354069" y="72388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pic>
        <p:nvPicPr>
          <p:cNvPr id="21" name="Picture 20">
            <a:extLst>
              <a:ext uri="{FF2B5EF4-FFF2-40B4-BE49-F238E27FC236}">
                <a16:creationId xmlns:a16="http://schemas.microsoft.com/office/drawing/2014/main" id="{818B27DD-CB1B-0D40-9782-C36C8421600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03620" y="5620590"/>
            <a:ext cx="2648713" cy="475410"/>
          </a:xfrm>
          <a:prstGeom prst="rect">
            <a:avLst/>
          </a:prstGeom>
        </p:spPr>
      </p:pic>
      <p:sp>
        <p:nvSpPr>
          <p:cNvPr id="22" name="Oval 144">
            <a:extLst>
              <a:ext uri="{FF2B5EF4-FFF2-40B4-BE49-F238E27FC236}">
                <a16:creationId xmlns:a16="http://schemas.microsoft.com/office/drawing/2014/main" id="{60E945D9-814A-C14F-A6D1-28346E7FD3BA}"/>
              </a:ext>
            </a:extLst>
          </p:cNvPr>
          <p:cNvSpPr>
            <a:spLocks noChangeArrowheads="1"/>
          </p:cNvSpPr>
          <p:nvPr/>
        </p:nvSpPr>
        <p:spPr bwMode="blackWhite">
          <a:xfrm>
            <a:off x="3121057" y="543802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Lesson Objectives</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After completing this lesson, you should be able to:</a:t>
            </a:r>
          </a:p>
          <a:p>
            <a:pPr marL="501650" lvl="1">
              <a:buClr>
                <a:srgbClr val="FF0000"/>
              </a:buClr>
              <a:buFont typeface="Arial" pitchFamily="34" charset="0"/>
              <a:buChar char="•"/>
            </a:pPr>
            <a:r>
              <a:rPr lang="en-US" sz="2800" dirty="0">
                <a:solidFill>
                  <a:srgbClr val="000000"/>
                </a:solidFill>
              </a:rPr>
              <a:t>Describe SQL Workshop and list its components</a:t>
            </a:r>
          </a:p>
          <a:p>
            <a:pPr marL="501650" lvl="1">
              <a:buClr>
                <a:srgbClr val="FF0000"/>
              </a:buClr>
              <a:buFont typeface="Arial" pitchFamily="34" charset="0"/>
              <a:buChar char="•"/>
            </a:pPr>
            <a:r>
              <a:rPr lang="en-US" sz="2800" dirty="0">
                <a:solidFill>
                  <a:srgbClr val="000000"/>
                </a:solidFill>
              </a:rPr>
              <a:t>Browse through database objects using the Object Browser</a:t>
            </a:r>
          </a:p>
          <a:p>
            <a:pPr marL="501650" lvl="1">
              <a:buClr>
                <a:srgbClr val="FF0000"/>
              </a:buClr>
              <a:buFont typeface="Arial" pitchFamily="34" charset="0"/>
              <a:buChar char="•"/>
            </a:pPr>
            <a:r>
              <a:rPr lang="en-US" sz="2800" dirty="0">
                <a:solidFill>
                  <a:srgbClr val="000000"/>
                </a:solidFill>
              </a:rPr>
              <a:t>Create and modify database objects</a:t>
            </a:r>
          </a:p>
          <a:p>
            <a:pPr marL="501650" lvl="1">
              <a:buClr>
                <a:srgbClr val="FF0000"/>
              </a:buClr>
              <a:buFont typeface="Arial" pitchFamily="34" charset="0"/>
              <a:buChar char="•"/>
            </a:pPr>
            <a:r>
              <a:rPr lang="en-US" sz="2800" dirty="0">
                <a:solidFill>
                  <a:srgbClr val="000000"/>
                </a:solidFill>
              </a:rPr>
              <a:t>Create a lookup table</a:t>
            </a:r>
          </a:p>
          <a:p>
            <a:pPr marL="501650" lvl="1">
              <a:buClr>
                <a:srgbClr val="FF0000"/>
              </a:buClr>
              <a:buFont typeface="Arial" pitchFamily="34" charset="0"/>
              <a:buChar char="•"/>
            </a:pPr>
            <a:r>
              <a:rPr lang="en-US" sz="2800" dirty="0">
                <a:solidFill>
                  <a:srgbClr val="000000"/>
                </a:solidFill>
              </a:rPr>
              <a:t>Run SQL commands and SQL scripts</a:t>
            </a:r>
          </a:p>
          <a:p>
            <a:pPr marL="501650" lvl="1">
              <a:buClr>
                <a:srgbClr val="FF0000"/>
              </a:buClr>
              <a:buFont typeface="Arial" pitchFamily="34" charset="0"/>
              <a:buChar char="•"/>
            </a:pPr>
            <a:r>
              <a:rPr lang="en-US" sz="2800" dirty="0">
                <a:solidFill>
                  <a:srgbClr val="000000"/>
                </a:solidFill>
              </a:rPr>
              <a:t>Load and unload data using Data Workshop utility</a:t>
            </a:r>
          </a:p>
          <a:p>
            <a:pPr marL="501650" lvl="1">
              <a:buClr>
                <a:srgbClr val="FF0000"/>
              </a:buClr>
              <a:buFont typeface="Arial" pitchFamily="34" charset="0"/>
              <a:buChar char="•"/>
            </a:pPr>
            <a:r>
              <a:rPr lang="en-US" sz="2800" dirty="0">
                <a:solidFill>
                  <a:srgbClr val="000000"/>
                </a:solidFill>
              </a:rPr>
              <a:t>Build a SQL query using Query Builder</a:t>
            </a:r>
          </a:p>
          <a:p>
            <a:pPr marL="501650" lvl="1">
              <a:buClr>
                <a:srgbClr val="FF0000"/>
              </a:buClr>
              <a:buFont typeface="Arial" pitchFamily="34" charset="0"/>
              <a:buChar char="•"/>
            </a:pPr>
            <a:r>
              <a:rPr lang="en-US" sz="2800" dirty="0">
                <a:solidFill>
                  <a:srgbClr val="000000"/>
                </a:solidFill>
              </a:rPr>
              <a:t>Generate SQL using Quick SQL</a:t>
            </a:r>
          </a:p>
          <a:p>
            <a:pPr marL="501650" lvl="1">
              <a:buClr>
                <a:srgbClr val="FF0000"/>
              </a:buClr>
              <a:buFont typeface="Arial" pitchFamily="34" charset="0"/>
              <a:buChar char="•"/>
            </a:pPr>
            <a:r>
              <a:rPr lang="en-US" sz="2800" dirty="0">
                <a:solidFill>
                  <a:srgbClr val="000000"/>
                </a:solidFill>
              </a:rPr>
              <a:t>Generate DDL statements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Building a Query</a:t>
            </a:r>
            <a:r>
              <a:rPr kumimoji="0" lang="en-US" sz="3600" b="1" i="0" u="none" strike="noStrike" kern="1200" cap="none" spc="0" normalizeH="0" noProof="0" dirty="0">
                <a:ln>
                  <a:noFill/>
                </a:ln>
                <a:effectLst/>
                <a:uLnTx/>
                <a:uFillTx/>
                <a:latin typeface="+mj-lt"/>
                <a:ea typeface="+mj-ea"/>
                <a:cs typeface="+mj-cs"/>
              </a:rPr>
              <a:t> Using Query Builder</a:t>
            </a:r>
            <a:endParaRPr kumimoji="0" lang="en-US" sz="3600" b="1" i="0" u="none" strike="noStrike" kern="1200" cap="none" spc="0" normalizeH="0" baseline="0" noProof="0" dirty="0">
              <a:ln>
                <a:noFill/>
              </a:ln>
              <a:effectLst/>
              <a:uLnTx/>
              <a:uFillTx/>
              <a:latin typeface="+mj-lt"/>
              <a:ea typeface="+mj-ea"/>
              <a:cs typeface="+mj-cs"/>
            </a:endParaRPr>
          </a:p>
        </p:txBody>
      </p:sp>
      <p:pic>
        <p:nvPicPr>
          <p:cNvPr id="4" name="Picture 3">
            <a:extLst>
              <a:ext uri="{FF2B5EF4-FFF2-40B4-BE49-F238E27FC236}">
                <a16:creationId xmlns:a16="http://schemas.microsoft.com/office/drawing/2014/main" id="{87359A5C-1D99-8847-9845-4310F5B8AC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4413" y="1105275"/>
            <a:ext cx="8894738" cy="5243038"/>
          </a:xfrm>
          <a:prstGeom prst="rect">
            <a:avLst/>
          </a:prstGeom>
          <a:ln>
            <a:solidFill>
              <a:schemeClr val="tx1"/>
            </a:solidFill>
          </a:ln>
        </p:spPr>
      </p:pic>
      <p:sp>
        <p:nvSpPr>
          <p:cNvPr id="17" name="Oval 144">
            <a:extLst>
              <a:ext uri="{FF2B5EF4-FFF2-40B4-BE49-F238E27FC236}">
                <a16:creationId xmlns:a16="http://schemas.microsoft.com/office/drawing/2014/main" id="{32B398EB-0BE1-CB4C-8AF1-91698BF73A52}"/>
              </a:ext>
            </a:extLst>
          </p:cNvPr>
          <p:cNvSpPr>
            <a:spLocks noChangeArrowheads="1"/>
          </p:cNvSpPr>
          <p:nvPr/>
        </p:nvSpPr>
        <p:spPr bwMode="blackWhite">
          <a:xfrm>
            <a:off x="3381565" y="243009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0" name="Oval 144">
            <a:extLst>
              <a:ext uri="{FF2B5EF4-FFF2-40B4-BE49-F238E27FC236}">
                <a16:creationId xmlns:a16="http://schemas.microsoft.com/office/drawing/2014/main" id="{708DF87F-DAF0-FC44-A39B-67C08059FA31}"/>
              </a:ext>
            </a:extLst>
          </p:cNvPr>
          <p:cNvSpPr>
            <a:spLocks noChangeArrowheads="1"/>
          </p:cNvSpPr>
          <p:nvPr/>
        </p:nvSpPr>
        <p:spPr bwMode="blackWhite">
          <a:xfrm>
            <a:off x="5027612" y="354423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1" name="Oval 144">
            <a:extLst>
              <a:ext uri="{FF2B5EF4-FFF2-40B4-BE49-F238E27FC236}">
                <a16:creationId xmlns:a16="http://schemas.microsoft.com/office/drawing/2014/main" id="{C4213757-08F4-C846-928A-B6CFCF6856B7}"/>
              </a:ext>
            </a:extLst>
          </p:cNvPr>
          <p:cNvSpPr>
            <a:spLocks noChangeArrowheads="1"/>
          </p:cNvSpPr>
          <p:nvPr/>
        </p:nvSpPr>
        <p:spPr bwMode="blackWhite">
          <a:xfrm>
            <a:off x="7770812" y="265690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3" name="Oval 144">
            <a:extLst>
              <a:ext uri="{FF2B5EF4-FFF2-40B4-BE49-F238E27FC236}">
                <a16:creationId xmlns:a16="http://schemas.microsoft.com/office/drawing/2014/main" id="{7EA1C110-C09D-294A-8B7E-8F65B7786059}"/>
              </a:ext>
            </a:extLst>
          </p:cNvPr>
          <p:cNvSpPr>
            <a:spLocks noChangeArrowheads="1"/>
          </p:cNvSpPr>
          <p:nvPr/>
        </p:nvSpPr>
        <p:spPr bwMode="blackWhite">
          <a:xfrm>
            <a:off x="10732026" y="149783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24" name="Rectangle 23">
            <a:extLst>
              <a:ext uri="{FF2B5EF4-FFF2-40B4-BE49-F238E27FC236}">
                <a16:creationId xmlns:a16="http://schemas.microsoft.com/office/drawing/2014/main" id="{02CBD517-9A30-9C47-A01C-A41E26886284}"/>
              </a:ext>
            </a:extLst>
          </p:cNvPr>
          <p:cNvSpPr/>
          <p:nvPr/>
        </p:nvSpPr>
        <p:spPr>
          <a:xfrm>
            <a:off x="9274828" y="2949097"/>
            <a:ext cx="1369286" cy="369332"/>
          </a:xfrm>
          <a:prstGeom prst="rect">
            <a:avLst/>
          </a:prstGeom>
        </p:spPr>
        <p:txBody>
          <a:bodyPr wrap="none">
            <a:spAutoFit/>
          </a:bodyPr>
          <a:lstStyle/>
          <a:p>
            <a:pPr lvl="0" algn="ctr"/>
            <a:r>
              <a:rPr lang="en-US" b="1" dirty="0">
                <a:solidFill>
                  <a:schemeClr val="accent3"/>
                </a:solidFill>
              </a:rPr>
              <a:t>Design pane</a:t>
            </a:r>
          </a:p>
        </p:txBody>
      </p:sp>
      <p:sp>
        <p:nvSpPr>
          <p:cNvPr id="25" name="Rectangle 24">
            <a:extLst>
              <a:ext uri="{FF2B5EF4-FFF2-40B4-BE49-F238E27FC236}">
                <a16:creationId xmlns:a16="http://schemas.microsoft.com/office/drawing/2014/main" id="{4918A361-1BAF-8146-96A6-0C489E7A6D4B}"/>
              </a:ext>
            </a:extLst>
          </p:cNvPr>
          <p:cNvSpPr/>
          <p:nvPr/>
        </p:nvSpPr>
        <p:spPr>
          <a:xfrm>
            <a:off x="2258441" y="1652963"/>
            <a:ext cx="2286001" cy="369332"/>
          </a:xfrm>
          <a:prstGeom prst="rect">
            <a:avLst/>
          </a:prstGeom>
        </p:spPr>
        <p:txBody>
          <a:bodyPr wrap="square">
            <a:spAutoFit/>
          </a:bodyPr>
          <a:lstStyle/>
          <a:p>
            <a:pPr lvl="0"/>
            <a:r>
              <a:rPr lang="en-US" b="1" dirty="0">
                <a:solidFill>
                  <a:schemeClr val="accent3"/>
                </a:solidFill>
              </a:rPr>
              <a:t>Object selection pane</a:t>
            </a:r>
          </a:p>
        </p:txBody>
      </p:sp>
      <p:sp>
        <p:nvSpPr>
          <p:cNvPr id="26" name="Rectangle 25">
            <a:extLst>
              <a:ext uri="{FF2B5EF4-FFF2-40B4-BE49-F238E27FC236}">
                <a16:creationId xmlns:a16="http://schemas.microsoft.com/office/drawing/2014/main" id="{169182BB-3A70-2E43-9985-5A0AA6100834}"/>
              </a:ext>
            </a:extLst>
          </p:cNvPr>
          <p:cNvSpPr/>
          <p:nvPr/>
        </p:nvSpPr>
        <p:spPr>
          <a:xfrm>
            <a:off x="9274828" y="5383393"/>
            <a:ext cx="1399742" cy="369332"/>
          </a:xfrm>
          <a:prstGeom prst="rect">
            <a:avLst/>
          </a:prstGeom>
        </p:spPr>
        <p:txBody>
          <a:bodyPr wrap="none">
            <a:spAutoFit/>
          </a:bodyPr>
          <a:lstStyle/>
          <a:p>
            <a:pPr lvl="0" algn="ctr"/>
            <a:r>
              <a:rPr lang="en-US" b="1" dirty="0">
                <a:solidFill>
                  <a:schemeClr val="accent3"/>
                </a:solidFill>
              </a:rPr>
              <a:t>Output pane</a:t>
            </a:r>
          </a:p>
        </p:txBody>
      </p:sp>
    </p:spTree>
    <p:extLst>
      <p:ext uri="{BB962C8B-B14F-4D97-AF65-F5344CB8AC3E}">
        <p14:creationId xmlns:p14="http://schemas.microsoft.com/office/powerpoint/2010/main" val="284733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Using Quick SQL</a:t>
            </a:r>
          </a:p>
        </p:txBody>
      </p:sp>
      <p:sp>
        <p:nvSpPr>
          <p:cNvPr id="16" name="Content Placeholder 7">
            <a:extLst>
              <a:ext uri="{FF2B5EF4-FFF2-40B4-BE49-F238E27FC236}">
                <a16:creationId xmlns:a16="http://schemas.microsoft.com/office/drawing/2014/main" id="{FDF25C7A-511F-1242-98A0-8D3D217FEB9E}"/>
              </a:ext>
            </a:extLst>
          </p:cNvPr>
          <p:cNvSpPr>
            <a:spLocks noGrp="1"/>
          </p:cNvSpPr>
          <p:nvPr>
            <p:ph idx="1"/>
          </p:nvPr>
        </p:nvSpPr>
        <p:spPr>
          <a:xfrm>
            <a:off x="531812" y="1066800"/>
            <a:ext cx="10897922" cy="381000"/>
          </a:xfrm>
        </p:spPr>
        <p:txBody>
          <a:bodyPr/>
          <a:lstStyle/>
          <a:p>
            <a:pPr marL="0" indent="0">
              <a:buClr>
                <a:srgbClr val="000000"/>
              </a:buClr>
              <a:buNone/>
            </a:pPr>
            <a:r>
              <a:rPr lang="en-IN" dirty="0">
                <a:solidFill>
                  <a:srgbClr val="000000"/>
                </a:solidFill>
              </a:rPr>
              <a:t>Quick SQL provides a quick way to generate the SQL required to create a relational data model from an indented text document.</a:t>
            </a:r>
            <a:endParaRPr lang="en-US" sz="2800" dirty="0">
              <a:solidFill>
                <a:srgbClr val="000000"/>
              </a:solidFill>
            </a:endParaRPr>
          </a:p>
          <a:p>
            <a:pPr marL="274320" lvl="1" indent="0">
              <a:buClr>
                <a:srgbClr val="FF0000"/>
              </a:buClr>
              <a:buNone/>
            </a:pPr>
            <a:endParaRPr lang="en-US" sz="2800" dirty="0">
              <a:solidFill>
                <a:srgbClr val="000000"/>
              </a:solidFill>
            </a:endParaRPr>
          </a:p>
        </p:txBody>
      </p:sp>
      <p:pic>
        <p:nvPicPr>
          <p:cNvPr id="3" name="Picture 2">
            <a:extLst>
              <a:ext uri="{FF2B5EF4-FFF2-40B4-BE49-F238E27FC236}">
                <a16:creationId xmlns:a16="http://schemas.microsoft.com/office/drawing/2014/main" id="{8075FC17-BCD9-F04F-9E83-DE4C3001B4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7325" y="1849789"/>
            <a:ext cx="7905659" cy="2647519"/>
          </a:xfrm>
          <a:prstGeom prst="rect">
            <a:avLst/>
          </a:prstGeom>
          <a:ln>
            <a:solidFill>
              <a:srgbClr val="000000"/>
            </a:solidFill>
          </a:ln>
        </p:spPr>
      </p:pic>
      <p:pic>
        <p:nvPicPr>
          <p:cNvPr id="6" name="Picture 5">
            <a:extLst>
              <a:ext uri="{FF2B5EF4-FFF2-40B4-BE49-F238E27FC236}">
                <a16:creationId xmlns:a16="http://schemas.microsoft.com/office/drawing/2014/main" id="{E2E3C1B5-D87D-8541-9A1E-92218BC4DD9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8209" y="4760360"/>
            <a:ext cx="9714775" cy="1594796"/>
          </a:xfrm>
          <a:prstGeom prst="rect">
            <a:avLst/>
          </a:prstGeom>
          <a:ln>
            <a:solidFill>
              <a:srgbClr val="000000"/>
            </a:solidFill>
          </a:ln>
        </p:spPr>
      </p:pic>
      <p:sp>
        <p:nvSpPr>
          <p:cNvPr id="22" name="Rectangle 21">
            <a:extLst>
              <a:ext uri="{FF2B5EF4-FFF2-40B4-BE49-F238E27FC236}">
                <a16:creationId xmlns:a16="http://schemas.microsoft.com/office/drawing/2014/main" id="{F1FED7DC-3538-A944-BCD6-597D7DE232DF}"/>
              </a:ext>
            </a:extLst>
          </p:cNvPr>
          <p:cNvSpPr/>
          <p:nvPr/>
        </p:nvSpPr>
        <p:spPr>
          <a:xfrm>
            <a:off x="1474385" y="2507506"/>
            <a:ext cx="2542940" cy="369332"/>
          </a:xfrm>
          <a:prstGeom prst="rect">
            <a:avLst/>
          </a:prstGeom>
        </p:spPr>
        <p:txBody>
          <a:bodyPr wrap="none">
            <a:spAutoFit/>
          </a:bodyPr>
          <a:lstStyle/>
          <a:p>
            <a:pPr lvl="0" algn="ctr"/>
            <a:r>
              <a:rPr lang="en-US" b="1" dirty="0">
                <a:solidFill>
                  <a:schemeClr val="accent3"/>
                </a:solidFill>
              </a:rPr>
              <a:t>SQL Workshop &gt; Utilities</a:t>
            </a:r>
          </a:p>
        </p:txBody>
      </p:sp>
      <p:sp>
        <p:nvSpPr>
          <p:cNvPr id="23" name="Rectangle 22">
            <a:extLst>
              <a:ext uri="{FF2B5EF4-FFF2-40B4-BE49-F238E27FC236}">
                <a16:creationId xmlns:a16="http://schemas.microsoft.com/office/drawing/2014/main" id="{5CF793CE-89C2-6449-A5F5-121B89FCC306}"/>
              </a:ext>
            </a:extLst>
          </p:cNvPr>
          <p:cNvSpPr/>
          <p:nvPr/>
        </p:nvSpPr>
        <p:spPr>
          <a:xfrm>
            <a:off x="531812" y="4391028"/>
            <a:ext cx="2856231" cy="369332"/>
          </a:xfrm>
          <a:prstGeom prst="rect">
            <a:avLst/>
          </a:prstGeom>
        </p:spPr>
        <p:txBody>
          <a:bodyPr wrap="none">
            <a:spAutoFit/>
          </a:bodyPr>
          <a:lstStyle/>
          <a:p>
            <a:pPr lvl="0" algn="ctr"/>
            <a:r>
              <a:rPr lang="en-US" b="1" dirty="0">
                <a:solidFill>
                  <a:schemeClr val="accent3"/>
                </a:solidFill>
              </a:rPr>
              <a:t>SQL Workshop &gt; SQL Scripts</a:t>
            </a:r>
          </a:p>
        </p:txBody>
      </p:sp>
    </p:spTree>
    <p:extLst>
      <p:ext uri="{BB962C8B-B14F-4D97-AF65-F5344CB8AC3E}">
        <p14:creationId xmlns:p14="http://schemas.microsoft.com/office/powerpoint/2010/main" val="94978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 SQL Using Quick SQL: Example</a:t>
            </a:r>
          </a:p>
        </p:txBody>
      </p:sp>
      <p:pic>
        <p:nvPicPr>
          <p:cNvPr id="11" name="Picture 10">
            <a:extLst>
              <a:ext uri="{FF2B5EF4-FFF2-40B4-BE49-F238E27FC236}">
                <a16:creationId xmlns:a16="http://schemas.microsoft.com/office/drawing/2014/main" id="{9B90DF9A-8EC8-F248-8B82-3463B5AE0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9311" y="781050"/>
            <a:ext cx="10891542" cy="5324562"/>
          </a:xfrm>
          <a:prstGeom prst="rect">
            <a:avLst/>
          </a:prstGeom>
          <a:ln>
            <a:solidFill>
              <a:srgbClr val="000000"/>
            </a:solidFill>
          </a:ln>
        </p:spPr>
      </p:pic>
      <p:sp>
        <p:nvSpPr>
          <p:cNvPr id="12" name="Oval 144">
            <a:extLst>
              <a:ext uri="{FF2B5EF4-FFF2-40B4-BE49-F238E27FC236}">
                <a16:creationId xmlns:a16="http://schemas.microsoft.com/office/drawing/2014/main" id="{194A5998-879D-724B-8CFE-EB1295F1F8F9}"/>
              </a:ext>
            </a:extLst>
          </p:cNvPr>
          <p:cNvSpPr>
            <a:spLocks noChangeArrowheads="1"/>
          </p:cNvSpPr>
          <p:nvPr/>
        </p:nvSpPr>
        <p:spPr bwMode="blackWhite">
          <a:xfrm>
            <a:off x="666748" y="38862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extLst>
      <p:ext uri="{BB962C8B-B14F-4D97-AF65-F5344CB8AC3E}">
        <p14:creationId xmlns:p14="http://schemas.microsoft.com/office/powerpoint/2010/main" val="415361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 SQL Using Quick SQL: Example</a:t>
            </a:r>
          </a:p>
        </p:txBody>
      </p:sp>
      <p:pic>
        <p:nvPicPr>
          <p:cNvPr id="3" name="Picture 2">
            <a:extLst>
              <a:ext uri="{FF2B5EF4-FFF2-40B4-BE49-F238E27FC236}">
                <a16:creationId xmlns:a16="http://schemas.microsoft.com/office/drawing/2014/main" id="{BE00F0AC-89D0-0C42-B399-AFBBC88A58D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0376" y="728704"/>
            <a:ext cx="8887084" cy="2999919"/>
          </a:xfrm>
          <a:prstGeom prst="rect">
            <a:avLst/>
          </a:prstGeom>
          <a:ln>
            <a:solidFill>
              <a:srgbClr val="000000"/>
            </a:solidFill>
          </a:ln>
        </p:spPr>
      </p:pic>
      <p:pic>
        <p:nvPicPr>
          <p:cNvPr id="6" name="Picture 5">
            <a:extLst>
              <a:ext uri="{FF2B5EF4-FFF2-40B4-BE49-F238E27FC236}">
                <a16:creationId xmlns:a16="http://schemas.microsoft.com/office/drawing/2014/main" id="{F43B8980-EF3B-8D4E-9EFE-C7BE153BDC5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277475" y="3379531"/>
            <a:ext cx="8659029" cy="2849807"/>
          </a:xfrm>
          <a:prstGeom prst="rect">
            <a:avLst/>
          </a:prstGeom>
          <a:ln>
            <a:solidFill>
              <a:srgbClr val="000000"/>
            </a:solidFill>
          </a:ln>
        </p:spPr>
      </p:pic>
      <p:sp>
        <p:nvSpPr>
          <p:cNvPr id="11" name="Oval 144">
            <a:extLst>
              <a:ext uri="{FF2B5EF4-FFF2-40B4-BE49-F238E27FC236}">
                <a16:creationId xmlns:a16="http://schemas.microsoft.com/office/drawing/2014/main" id="{2BA9FED8-83CD-9C4C-ABB9-D300290A9884}"/>
              </a:ext>
            </a:extLst>
          </p:cNvPr>
          <p:cNvSpPr>
            <a:spLocks noChangeArrowheads="1"/>
          </p:cNvSpPr>
          <p:nvPr/>
        </p:nvSpPr>
        <p:spPr bwMode="blackWhite">
          <a:xfrm>
            <a:off x="9184897" y="151967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2" name="Oval 144">
            <a:extLst>
              <a:ext uri="{FF2B5EF4-FFF2-40B4-BE49-F238E27FC236}">
                <a16:creationId xmlns:a16="http://schemas.microsoft.com/office/drawing/2014/main" id="{595480E6-99D1-4442-9C2A-385FF8B2EE8B}"/>
              </a:ext>
            </a:extLst>
          </p:cNvPr>
          <p:cNvSpPr>
            <a:spLocks noChangeArrowheads="1"/>
          </p:cNvSpPr>
          <p:nvPr/>
        </p:nvSpPr>
        <p:spPr bwMode="blackWhite">
          <a:xfrm>
            <a:off x="3094912" y="462187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494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 SQL Using Quick SQL: Example</a:t>
            </a:r>
          </a:p>
        </p:txBody>
      </p:sp>
      <p:pic>
        <p:nvPicPr>
          <p:cNvPr id="4" name="Picture 3">
            <a:extLst>
              <a:ext uri="{FF2B5EF4-FFF2-40B4-BE49-F238E27FC236}">
                <a16:creationId xmlns:a16="http://schemas.microsoft.com/office/drawing/2014/main" id="{E8E8E2D1-3912-714A-9D7A-A1B0DCB345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5112" y="990600"/>
            <a:ext cx="11658600" cy="898932"/>
          </a:xfrm>
          <a:prstGeom prst="rect">
            <a:avLst/>
          </a:prstGeom>
          <a:ln>
            <a:solidFill>
              <a:schemeClr val="tx1"/>
            </a:solidFill>
          </a:ln>
        </p:spPr>
      </p:pic>
      <p:sp>
        <p:nvSpPr>
          <p:cNvPr id="9" name="Oval 144">
            <a:extLst>
              <a:ext uri="{FF2B5EF4-FFF2-40B4-BE49-F238E27FC236}">
                <a16:creationId xmlns:a16="http://schemas.microsoft.com/office/drawing/2014/main" id="{979E16BC-153B-EF4F-A1C1-D779634C9331}"/>
              </a:ext>
            </a:extLst>
          </p:cNvPr>
          <p:cNvSpPr>
            <a:spLocks noChangeArrowheads="1"/>
          </p:cNvSpPr>
          <p:nvPr/>
        </p:nvSpPr>
        <p:spPr bwMode="blackWhite">
          <a:xfrm>
            <a:off x="8304212" y="9906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pic>
        <p:nvPicPr>
          <p:cNvPr id="11" name="Picture 10">
            <a:extLst>
              <a:ext uri="{FF2B5EF4-FFF2-40B4-BE49-F238E27FC236}">
                <a16:creationId xmlns:a16="http://schemas.microsoft.com/office/drawing/2014/main" id="{402FC420-792A-D841-8419-44611070CB8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13012" y="2118132"/>
            <a:ext cx="7632700" cy="3911600"/>
          </a:xfrm>
          <a:prstGeom prst="rect">
            <a:avLst/>
          </a:prstGeom>
          <a:ln>
            <a:solidFill>
              <a:srgbClr val="000000"/>
            </a:solidFill>
          </a:ln>
        </p:spPr>
      </p:pic>
      <p:sp>
        <p:nvSpPr>
          <p:cNvPr id="12" name="Oval 144">
            <a:extLst>
              <a:ext uri="{FF2B5EF4-FFF2-40B4-BE49-F238E27FC236}">
                <a16:creationId xmlns:a16="http://schemas.microsoft.com/office/drawing/2014/main" id="{906D1C59-DE9A-F74B-999A-A4C0EFD41EBD}"/>
              </a:ext>
            </a:extLst>
          </p:cNvPr>
          <p:cNvSpPr>
            <a:spLocks noChangeArrowheads="1"/>
          </p:cNvSpPr>
          <p:nvPr/>
        </p:nvSpPr>
        <p:spPr bwMode="blackWhite">
          <a:xfrm>
            <a:off x="6704012" y="314526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extLst>
      <p:ext uri="{BB962C8B-B14F-4D97-AF65-F5344CB8AC3E}">
        <p14:creationId xmlns:p14="http://schemas.microsoft.com/office/powerpoint/2010/main" val="304597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 SQL Using Quick SQL: Example</a:t>
            </a:r>
          </a:p>
        </p:txBody>
      </p:sp>
      <p:pic>
        <p:nvPicPr>
          <p:cNvPr id="3" name="Picture 2">
            <a:extLst>
              <a:ext uri="{FF2B5EF4-FFF2-40B4-BE49-F238E27FC236}">
                <a16:creationId xmlns:a16="http://schemas.microsoft.com/office/drawing/2014/main" id="{4980EA32-B3CE-6A46-B4A8-A7A07DB796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1012" y="816032"/>
            <a:ext cx="9126537" cy="5390325"/>
          </a:xfrm>
          <a:prstGeom prst="rect">
            <a:avLst/>
          </a:prstGeom>
          <a:ln>
            <a:solidFill>
              <a:schemeClr val="tx1"/>
            </a:solidFill>
          </a:ln>
        </p:spPr>
      </p:pic>
      <p:sp>
        <p:nvSpPr>
          <p:cNvPr id="8" name="Oval 144">
            <a:extLst>
              <a:ext uri="{FF2B5EF4-FFF2-40B4-BE49-F238E27FC236}">
                <a16:creationId xmlns:a16="http://schemas.microsoft.com/office/drawing/2014/main" id="{161AB07E-DD29-8842-ADDE-8D7ADC6C314F}"/>
              </a:ext>
            </a:extLst>
          </p:cNvPr>
          <p:cNvSpPr>
            <a:spLocks noChangeArrowheads="1"/>
          </p:cNvSpPr>
          <p:nvPr/>
        </p:nvSpPr>
        <p:spPr bwMode="blackWhite">
          <a:xfrm>
            <a:off x="10886410" y="30638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6</a:t>
            </a:r>
          </a:p>
        </p:txBody>
      </p:sp>
    </p:spTree>
    <p:extLst>
      <p:ext uri="{BB962C8B-B14F-4D97-AF65-F5344CB8AC3E}">
        <p14:creationId xmlns:p14="http://schemas.microsoft.com/office/powerpoint/2010/main" val="312620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 SQL Using Quick SQL: Example</a:t>
            </a:r>
          </a:p>
        </p:txBody>
      </p:sp>
      <p:pic>
        <p:nvPicPr>
          <p:cNvPr id="4" name="Picture 3">
            <a:extLst>
              <a:ext uri="{FF2B5EF4-FFF2-40B4-BE49-F238E27FC236}">
                <a16:creationId xmlns:a16="http://schemas.microsoft.com/office/drawing/2014/main" id="{7E7F79F2-CCBB-8A4B-BD06-09EC484252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8203" y="1584482"/>
            <a:ext cx="11285009" cy="3779455"/>
          </a:xfrm>
          <a:prstGeom prst="rect">
            <a:avLst/>
          </a:prstGeom>
          <a:ln>
            <a:solidFill>
              <a:srgbClr val="000000"/>
            </a:solidFill>
          </a:ln>
        </p:spPr>
      </p:pic>
      <p:sp>
        <p:nvSpPr>
          <p:cNvPr id="7" name="Oval 144">
            <a:extLst>
              <a:ext uri="{FF2B5EF4-FFF2-40B4-BE49-F238E27FC236}">
                <a16:creationId xmlns:a16="http://schemas.microsoft.com/office/drawing/2014/main" id="{B36A5AE7-5226-9D4B-92FC-D229BB80095E}"/>
              </a:ext>
            </a:extLst>
          </p:cNvPr>
          <p:cNvSpPr>
            <a:spLocks noChangeArrowheads="1"/>
          </p:cNvSpPr>
          <p:nvPr/>
        </p:nvSpPr>
        <p:spPr bwMode="blackWhite">
          <a:xfrm>
            <a:off x="10361612" y="149406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7</a:t>
            </a:r>
          </a:p>
        </p:txBody>
      </p:sp>
    </p:spTree>
    <p:extLst>
      <p:ext uri="{BB962C8B-B14F-4D97-AF65-F5344CB8AC3E}">
        <p14:creationId xmlns:p14="http://schemas.microsoft.com/office/powerpoint/2010/main" val="142867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 SQL Using Quick SQL: Example</a:t>
            </a:r>
          </a:p>
        </p:txBody>
      </p:sp>
      <p:pic>
        <p:nvPicPr>
          <p:cNvPr id="3" name="Picture 2">
            <a:extLst>
              <a:ext uri="{FF2B5EF4-FFF2-40B4-BE49-F238E27FC236}">
                <a16:creationId xmlns:a16="http://schemas.microsoft.com/office/drawing/2014/main" id="{DA49DA5A-5EFC-2F4E-9C0F-B69D522614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42012" y="769529"/>
            <a:ext cx="5939895" cy="3908833"/>
          </a:xfrm>
          <a:prstGeom prst="rect">
            <a:avLst/>
          </a:prstGeom>
          <a:ln>
            <a:solidFill>
              <a:srgbClr val="000000"/>
            </a:solidFill>
          </a:ln>
        </p:spPr>
      </p:pic>
      <p:pic>
        <p:nvPicPr>
          <p:cNvPr id="7" name="Picture 6">
            <a:extLst>
              <a:ext uri="{FF2B5EF4-FFF2-40B4-BE49-F238E27FC236}">
                <a16:creationId xmlns:a16="http://schemas.microsoft.com/office/drawing/2014/main" id="{025C1472-8401-CC40-B5F2-456A7191FAD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9012" y="2209800"/>
            <a:ext cx="7378752" cy="3894667"/>
          </a:xfrm>
          <a:prstGeom prst="rect">
            <a:avLst/>
          </a:prstGeom>
          <a:ln>
            <a:solidFill>
              <a:srgbClr val="000000"/>
            </a:solidFill>
          </a:ln>
        </p:spPr>
      </p:pic>
      <p:sp>
        <p:nvSpPr>
          <p:cNvPr id="17" name="Oval 144">
            <a:extLst>
              <a:ext uri="{FF2B5EF4-FFF2-40B4-BE49-F238E27FC236}">
                <a16:creationId xmlns:a16="http://schemas.microsoft.com/office/drawing/2014/main" id="{0C62CCBC-8E43-7A4E-BB93-EE37BE7213B2}"/>
              </a:ext>
            </a:extLst>
          </p:cNvPr>
          <p:cNvSpPr>
            <a:spLocks noChangeArrowheads="1"/>
          </p:cNvSpPr>
          <p:nvPr/>
        </p:nvSpPr>
        <p:spPr bwMode="blackWhite">
          <a:xfrm>
            <a:off x="11047411" y="3715808"/>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8</a:t>
            </a:r>
          </a:p>
        </p:txBody>
      </p:sp>
      <p:sp>
        <p:nvSpPr>
          <p:cNvPr id="18" name="Oval 144">
            <a:extLst>
              <a:ext uri="{FF2B5EF4-FFF2-40B4-BE49-F238E27FC236}">
                <a16:creationId xmlns:a16="http://schemas.microsoft.com/office/drawing/2014/main" id="{7013BE76-02B4-6B43-979B-CB91616AE8EA}"/>
              </a:ext>
            </a:extLst>
          </p:cNvPr>
          <p:cNvSpPr>
            <a:spLocks noChangeArrowheads="1"/>
          </p:cNvSpPr>
          <p:nvPr/>
        </p:nvSpPr>
        <p:spPr bwMode="blackWhite">
          <a:xfrm>
            <a:off x="7389812" y="272394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9</a:t>
            </a:r>
          </a:p>
        </p:txBody>
      </p:sp>
    </p:spTree>
    <p:extLst>
      <p:ext uri="{BB962C8B-B14F-4D97-AF65-F5344CB8AC3E}">
        <p14:creationId xmlns:p14="http://schemas.microsoft.com/office/powerpoint/2010/main" val="165657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 SQL Using Quick SQL: Example</a:t>
            </a:r>
          </a:p>
        </p:txBody>
      </p:sp>
      <p:pic>
        <p:nvPicPr>
          <p:cNvPr id="4" name="Picture 3">
            <a:extLst>
              <a:ext uri="{FF2B5EF4-FFF2-40B4-BE49-F238E27FC236}">
                <a16:creationId xmlns:a16="http://schemas.microsoft.com/office/drawing/2014/main" id="{E2DBA8BF-2616-6B46-A469-6E8A656771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4361" y="762000"/>
            <a:ext cx="10285412" cy="4283074"/>
          </a:xfrm>
          <a:prstGeom prst="rect">
            <a:avLst/>
          </a:prstGeom>
          <a:ln>
            <a:solidFill>
              <a:srgbClr val="000000"/>
            </a:solidFill>
          </a:ln>
        </p:spPr>
      </p:pic>
      <p:sp>
        <p:nvSpPr>
          <p:cNvPr id="9" name="Oval 144">
            <a:extLst>
              <a:ext uri="{FF2B5EF4-FFF2-40B4-BE49-F238E27FC236}">
                <a16:creationId xmlns:a16="http://schemas.microsoft.com/office/drawing/2014/main" id="{761E51A5-A4B6-2040-8D7C-E6613F87361C}"/>
              </a:ext>
            </a:extLst>
          </p:cNvPr>
          <p:cNvSpPr>
            <a:spLocks noChangeArrowheads="1"/>
          </p:cNvSpPr>
          <p:nvPr/>
        </p:nvSpPr>
        <p:spPr bwMode="blackWhite">
          <a:xfrm>
            <a:off x="10425905" y="89376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10</a:t>
            </a:r>
          </a:p>
        </p:txBody>
      </p:sp>
      <p:pic>
        <p:nvPicPr>
          <p:cNvPr id="8" name="Picture 7">
            <a:extLst>
              <a:ext uri="{FF2B5EF4-FFF2-40B4-BE49-F238E27FC236}">
                <a16:creationId xmlns:a16="http://schemas.microsoft.com/office/drawing/2014/main" id="{12B14D6D-C4E0-404C-B728-5690990ACC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37012" y="1811868"/>
            <a:ext cx="7799943" cy="4283073"/>
          </a:xfrm>
          <a:prstGeom prst="rect">
            <a:avLst/>
          </a:prstGeom>
          <a:ln>
            <a:solidFill>
              <a:srgbClr val="000000"/>
            </a:solidFill>
          </a:ln>
        </p:spPr>
      </p:pic>
      <p:sp>
        <p:nvSpPr>
          <p:cNvPr id="12" name="Oval 144">
            <a:extLst>
              <a:ext uri="{FF2B5EF4-FFF2-40B4-BE49-F238E27FC236}">
                <a16:creationId xmlns:a16="http://schemas.microsoft.com/office/drawing/2014/main" id="{FDB8BD54-5EAA-C743-BD6E-2011BE4E35CE}"/>
              </a:ext>
            </a:extLst>
          </p:cNvPr>
          <p:cNvSpPr>
            <a:spLocks noChangeArrowheads="1"/>
          </p:cNvSpPr>
          <p:nvPr/>
        </p:nvSpPr>
        <p:spPr bwMode="blackWhite">
          <a:xfrm>
            <a:off x="11199812" y="507153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11</a:t>
            </a:r>
          </a:p>
        </p:txBody>
      </p:sp>
    </p:spTree>
    <p:extLst>
      <p:ext uri="{BB962C8B-B14F-4D97-AF65-F5344CB8AC3E}">
        <p14:creationId xmlns:p14="http://schemas.microsoft.com/office/powerpoint/2010/main" val="29328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 SQL Using Quick SQL: Example</a:t>
            </a:r>
          </a:p>
        </p:txBody>
      </p:sp>
      <p:pic>
        <p:nvPicPr>
          <p:cNvPr id="3" name="Picture 2">
            <a:extLst>
              <a:ext uri="{FF2B5EF4-FFF2-40B4-BE49-F238E27FC236}">
                <a16:creationId xmlns:a16="http://schemas.microsoft.com/office/drawing/2014/main" id="{4FD18569-872F-AA45-8862-781A5727E6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012" y="702600"/>
            <a:ext cx="10580687" cy="1414200"/>
          </a:xfrm>
          <a:prstGeom prst="rect">
            <a:avLst/>
          </a:prstGeom>
          <a:ln>
            <a:solidFill>
              <a:srgbClr val="000000"/>
            </a:solidFill>
          </a:ln>
        </p:spPr>
      </p:pic>
      <p:sp>
        <p:nvSpPr>
          <p:cNvPr id="7" name="Oval 144">
            <a:extLst>
              <a:ext uri="{FF2B5EF4-FFF2-40B4-BE49-F238E27FC236}">
                <a16:creationId xmlns:a16="http://schemas.microsoft.com/office/drawing/2014/main" id="{76A48163-D9B8-7A4B-8422-15AA6F807555}"/>
              </a:ext>
            </a:extLst>
          </p:cNvPr>
          <p:cNvSpPr>
            <a:spLocks noChangeArrowheads="1"/>
          </p:cNvSpPr>
          <p:nvPr/>
        </p:nvSpPr>
        <p:spPr bwMode="blackWhite">
          <a:xfrm>
            <a:off x="6246812" y="1293812"/>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12</a:t>
            </a:r>
          </a:p>
        </p:txBody>
      </p:sp>
      <p:pic>
        <p:nvPicPr>
          <p:cNvPr id="9" name="Picture 8">
            <a:extLst>
              <a:ext uri="{FF2B5EF4-FFF2-40B4-BE49-F238E27FC236}">
                <a16:creationId xmlns:a16="http://schemas.microsoft.com/office/drawing/2014/main" id="{803C30CF-255B-0B47-9D0A-6D6C354840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48333" y="2190749"/>
            <a:ext cx="7092157" cy="4172666"/>
          </a:xfrm>
          <a:prstGeom prst="rect">
            <a:avLst/>
          </a:prstGeom>
          <a:ln>
            <a:solidFill>
              <a:schemeClr val="accent2"/>
            </a:solidFill>
          </a:ln>
        </p:spPr>
      </p:pic>
    </p:spTree>
    <p:extLst>
      <p:ext uri="{BB962C8B-B14F-4D97-AF65-F5344CB8AC3E}">
        <p14:creationId xmlns:p14="http://schemas.microsoft.com/office/powerpoint/2010/main" val="391124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What is SQL Workshop?</a:t>
            </a:r>
          </a:p>
        </p:txBody>
      </p:sp>
      <p:sp>
        <p:nvSpPr>
          <p:cNvPr id="8" name="Content Placeholder 7"/>
          <p:cNvSpPr>
            <a:spLocks noGrp="1"/>
          </p:cNvSpPr>
          <p:nvPr>
            <p:ph idx="1"/>
          </p:nvPr>
        </p:nvSpPr>
        <p:spPr>
          <a:xfrm>
            <a:off x="683551" y="1219200"/>
            <a:ext cx="11126522" cy="4495800"/>
          </a:xfrm>
        </p:spPr>
        <p:txBody>
          <a:bodyPr/>
          <a:lstStyle/>
          <a:p>
            <a:pPr marL="0" indent="0">
              <a:buClr>
                <a:srgbClr val="000000"/>
              </a:buClr>
              <a:buNone/>
            </a:pPr>
            <a:r>
              <a:rPr lang="en-US" dirty="0">
                <a:solidFill>
                  <a:srgbClr val="000000"/>
                </a:solidFill>
              </a:rPr>
              <a:t>SQL Workshop provides tools to view and manage database objects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pic>
        <p:nvPicPr>
          <p:cNvPr id="3" name="Picture 2" descr="A screenshot of a cell phone&#10;&#10;Description automatically generated">
            <a:extLst>
              <a:ext uri="{FF2B5EF4-FFF2-40B4-BE49-F238E27FC236}">
                <a16:creationId xmlns:a16="http://schemas.microsoft.com/office/drawing/2014/main" id="{DEFAA599-4B8D-714B-A7A5-F35AC0094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63" y="2147523"/>
            <a:ext cx="10753725" cy="2562953"/>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a:t>
            </a:r>
            <a:r>
              <a:rPr kumimoji="0" lang="en-US" sz="3600" b="1" i="0" u="none" strike="noStrike" kern="1200" cap="none" spc="0" normalizeH="0" noProof="0" dirty="0">
                <a:ln>
                  <a:noFill/>
                </a:ln>
                <a:effectLst/>
                <a:uLnTx/>
                <a:uFillTx/>
                <a:latin typeface="+mj-lt"/>
                <a:ea typeface="+mj-ea"/>
                <a:cs typeface="+mj-cs"/>
              </a:rPr>
              <a:t> DDL Statements</a:t>
            </a:r>
            <a:endParaRPr kumimoji="0" lang="en-US" sz="3600" b="1" i="0" u="none" strike="noStrike" kern="1200" cap="none" spc="0" normalizeH="0" baseline="0" noProof="0" dirty="0">
              <a:ln>
                <a:noFill/>
              </a:ln>
              <a:effectLst/>
              <a:uLnTx/>
              <a:uFillTx/>
              <a:latin typeface="+mj-lt"/>
              <a:ea typeface="+mj-ea"/>
              <a:cs typeface="+mj-cs"/>
            </a:endParaRPr>
          </a:p>
        </p:txBody>
      </p:sp>
      <p:pic>
        <p:nvPicPr>
          <p:cNvPr id="4" name="Picture 3">
            <a:extLst>
              <a:ext uri="{FF2B5EF4-FFF2-40B4-BE49-F238E27FC236}">
                <a16:creationId xmlns:a16="http://schemas.microsoft.com/office/drawing/2014/main" id="{858C570E-C6E2-B946-8941-8F58F55BB5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4186" y="762000"/>
            <a:ext cx="6020560" cy="3505200"/>
          </a:xfrm>
          <a:prstGeom prst="rect">
            <a:avLst/>
          </a:prstGeom>
          <a:ln>
            <a:solidFill>
              <a:srgbClr val="000000"/>
            </a:solidFill>
          </a:ln>
        </p:spPr>
      </p:pic>
      <p:pic>
        <p:nvPicPr>
          <p:cNvPr id="7" name="Picture 6">
            <a:extLst>
              <a:ext uri="{FF2B5EF4-FFF2-40B4-BE49-F238E27FC236}">
                <a16:creationId xmlns:a16="http://schemas.microsoft.com/office/drawing/2014/main" id="{66C998CD-A314-D84C-A8E9-D5CACB9C39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7563" y="5099439"/>
            <a:ext cx="11693697" cy="1109948"/>
          </a:xfrm>
          <a:prstGeom prst="rect">
            <a:avLst/>
          </a:prstGeom>
          <a:ln>
            <a:solidFill>
              <a:srgbClr val="000000"/>
            </a:solidFill>
          </a:ln>
        </p:spPr>
      </p:pic>
      <p:pic>
        <p:nvPicPr>
          <p:cNvPr id="14" name="Picture 13">
            <a:extLst>
              <a:ext uri="{FF2B5EF4-FFF2-40B4-BE49-F238E27FC236}">
                <a16:creationId xmlns:a16="http://schemas.microsoft.com/office/drawing/2014/main" id="{80AB38C5-E678-C645-839E-D3039466B7A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42123" y="648613"/>
            <a:ext cx="4524375" cy="4347131"/>
          </a:xfrm>
          <a:prstGeom prst="rect">
            <a:avLst/>
          </a:prstGeom>
          <a:ln>
            <a:solidFill>
              <a:srgbClr val="000000"/>
            </a:solidFill>
          </a:ln>
        </p:spPr>
      </p:pic>
      <p:sp>
        <p:nvSpPr>
          <p:cNvPr id="15" name="Oval 144">
            <a:extLst>
              <a:ext uri="{FF2B5EF4-FFF2-40B4-BE49-F238E27FC236}">
                <a16:creationId xmlns:a16="http://schemas.microsoft.com/office/drawing/2014/main" id="{F03D4BE5-CD4E-E74B-9FE5-24B75AF8E072}"/>
              </a:ext>
            </a:extLst>
          </p:cNvPr>
          <p:cNvSpPr>
            <a:spLocks noChangeArrowheads="1"/>
          </p:cNvSpPr>
          <p:nvPr/>
        </p:nvSpPr>
        <p:spPr bwMode="blackWhite">
          <a:xfrm>
            <a:off x="4646612" y="3063875"/>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6" name="Oval 144">
            <a:extLst>
              <a:ext uri="{FF2B5EF4-FFF2-40B4-BE49-F238E27FC236}">
                <a16:creationId xmlns:a16="http://schemas.microsoft.com/office/drawing/2014/main" id="{AACFFE30-2233-E34A-AFEC-8A42089293D2}"/>
              </a:ext>
            </a:extLst>
          </p:cNvPr>
          <p:cNvSpPr>
            <a:spLocks noChangeArrowheads="1"/>
          </p:cNvSpPr>
          <p:nvPr/>
        </p:nvSpPr>
        <p:spPr bwMode="blackWhite">
          <a:xfrm>
            <a:off x="11001373" y="519668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7" name="Oval 144">
            <a:extLst>
              <a:ext uri="{FF2B5EF4-FFF2-40B4-BE49-F238E27FC236}">
                <a16:creationId xmlns:a16="http://schemas.microsoft.com/office/drawing/2014/main" id="{4351783E-2AAF-0041-A3A1-6EACA4E98986}"/>
              </a:ext>
            </a:extLst>
          </p:cNvPr>
          <p:cNvSpPr>
            <a:spLocks noChangeArrowheads="1"/>
          </p:cNvSpPr>
          <p:nvPr/>
        </p:nvSpPr>
        <p:spPr bwMode="blackWhite">
          <a:xfrm>
            <a:off x="10864848" y="408673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Generating</a:t>
            </a:r>
            <a:r>
              <a:rPr kumimoji="0" lang="en-US" sz="3600" b="1" i="0" u="none" strike="noStrike" kern="1200" cap="none" spc="0" normalizeH="0" noProof="0" dirty="0">
                <a:ln>
                  <a:noFill/>
                </a:ln>
                <a:effectLst/>
                <a:uLnTx/>
                <a:uFillTx/>
                <a:latin typeface="+mj-lt"/>
                <a:ea typeface="+mj-ea"/>
                <a:cs typeface="+mj-cs"/>
              </a:rPr>
              <a:t> DDL Statements</a:t>
            </a:r>
            <a:endParaRPr kumimoji="0" lang="en-US" sz="3600" b="1" i="0" u="none" strike="noStrike" kern="1200" cap="none" spc="0" normalizeH="0" baseline="0" noProof="0" dirty="0">
              <a:ln>
                <a:noFill/>
              </a:ln>
              <a:effectLst/>
              <a:uLnTx/>
              <a:uFillTx/>
              <a:latin typeface="+mj-lt"/>
              <a:ea typeface="+mj-ea"/>
              <a:cs typeface="+mj-cs"/>
            </a:endParaRPr>
          </a:p>
        </p:txBody>
      </p:sp>
      <p:pic>
        <p:nvPicPr>
          <p:cNvPr id="3" name="Picture 2">
            <a:extLst>
              <a:ext uri="{FF2B5EF4-FFF2-40B4-BE49-F238E27FC236}">
                <a16:creationId xmlns:a16="http://schemas.microsoft.com/office/drawing/2014/main" id="{DB038A27-93AC-C349-9A89-FF166D4B9D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674" y="762000"/>
            <a:ext cx="5791200" cy="3441367"/>
          </a:xfrm>
          <a:prstGeom prst="rect">
            <a:avLst/>
          </a:prstGeom>
          <a:ln>
            <a:solidFill>
              <a:srgbClr val="000000"/>
            </a:solidFill>
          </a:ln>
        </p:spPr>
      </p:pic>
      <p:pic>
        <p:nvPicPr>
          <p:cNvPr id="7" name="Picture 6">
            <a:extLst>
              <a:ext uri="{FF2B5EF4-FFF2-40B4-BE49-F238E27FC236}">
                <a16:creationId xmlns:a16="http://schemas.microsoft.com/office/drawing/2014/main" id="{81A76546-CAC0-084E-9AE1-B73AB7F2B2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94436" y="762000"/>
            <a:ext cx="5688639" cy="3441366"/>
          </a:xfrm>
          <a:prstGeom prst="rect">
            <a:avLst/>
          </a:prstGeom>
          <a:ln>
            <a:solidFill>
              <a:srgbClr val="000000"/>
            </a:solidFill>
          </a:ln>
        </p:spPr>
      </p:pic>
      <p:pic>
        <p:nvPicPr>
          <p:cNvPr id="13" name="Picture 12">
            <a:extLst>
              <a:ext uri="{FF2B5EF4-FFF2-40B4-BE49-F238E27FC236}">
                <a16:creationId xmlns:a16="http://schemas.microsoft.com/office/drawing/2014/main" id="{F412831C-8511-EE4C-A991-C4ED148B41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14286" y="3611562"/>
            <a:ext cx="4531534" cy="2711784"/>
          </a:xfrm>
          <a:prstGeom prst="rect">
            <a:avLst/>
          </a:prstGeom>
          <a:ln>
            <a:solidFill>
              <a:schemeClr val="accent2"/>
            </a:solidFill>
          </a:ln>
        </p:spPr>
      </p:pic>
      <p:sp>
        <p:nvSpPr>
          <p:cNvPr id="15" name="Oval 144">
            <a:extLst>
              <a:ext uri="{FF2B5EF4-FFF2-40B4-BE49-F238E27FC236}">
                <a16:creationId xmlns:a16="http://schemas.microsoft.com/office/drawing/2014/main" id="{1A59602A-0341-3044-9EA0-9B6AB800A1A0}"/>
              </a:ext>
            </a:extLst>
          </p:cNvPr>
          <p:cNvSpPr>
            <a:spLocks noChangeArrowheads="1"/>
          </p:cNvSpPr>
          <p:nvPr/>
        </p:nvSpPr>
        <p:spPr bwMode="blackWhite">
          <a:xfrm>
            <a:off x="5574504" y="3550903"/>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
        <p:nvSpPr>
          <p:cNvPr id="16" name="Oval 144">
            <a:extLst>
              <a:ext uri="{FF2B5EF4-FFF2-40B4-BE49-F238E27FC236}">
                <a16:creationId xmlns:a16="http://schemas.microsoft.com/office/drawing/2014/main" id="{B522E0AC-3615-2F43-A39F-B908B3CD69CD}"/>
              </a:ext>
            </a:extLst>
          </p:cNvPr>
          <p:cNvSpPr>
            <a:spLocks noChangeArrowheads="1"/>
          </p:cNvSpPr>
          <p:nvPr/>
        </p:nvSpPr>
        <p:spPr bwMode="blackWhite">
          <a:xfrm>
            <a:off x="11402215" y="3429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5</a:t>
            </a:r>
          </a:p>
        </p:txBody>
      </p:sp>
    </p:spTree>
    <p:extLst>
      <p:ext uri="{BB962C8B-B14F-4D97-AF65-F5344CB8AC3E}">
        <p14:creationId xmlns:p14="http://schemas.microsoft.com/office/powerpoint/2010/main" val="412551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mj-lt"/>
                <a:ea typeface="+mj-ea"/>
                <a:cs typeface="+mj-cs"/>
              </a:rPr>
              <a:t>Summary</a:t>
            </a:r>
          </a:p>
        </p:txBody>
      </p:sp>
      <p:sp>
        <p:nvSpPr>
          <p:cNvPr id="8" name="Content Placeholder 7"/>
          <p:cNvSpPr>
            <a:spLocks noGrp="1"/>
          </p:cNvSpPr>
          <p:nvPr>
            <p:ph idx="1"/>
          </p:nvPr>
        </p:nvSpPr>
        <p:spPr>
          <a:xfrm>
            <a:off x="531151" y="1447800"/>
            <a:ext cx="11126522" cy="4495800"/>
          </a:xfrm>
        </p:spPr>
        <p:txBody>
          <a:bodyPr/>
          <a:lstStyle/>
          <a:p>
            <a:pPr marL="0" indent="0">
              <a:buClr>
                <a:srgbClr val="000000"/>
              </a:buClr>
              <a:buNone/>
            </a:pPr>
            <a:r>
              <a:rPr lang="en-US" dirty="0">
                <a:solidFill>
                  <a:srgbClr val="000000"/>
                </a:solidFill>
              </a:rPr>
              <a:t>In this lesson, you learned how to:</a:t>
            </a:r>
          </a:p>
          <a:p>
            <a:pPr marL="501650" lvl="1">
              <a:buClr>
                <a:srgbClr val="FF0000"/>
              </a:buClr>
              <a:buFont typeface="Arial" pitchFamily="34" charset="0"/>
              <a:buChar char="•"/>
            </a:pPr>
            <a:r>
              <a:rPr lang="en-US" sz="2800" dirty="0">
                <a:solidFill>
                  <a:srgbClr val="000000"/>
                </a:solidFill>
              </a:rPr>
              <a:t>Navigate to SQL Workshop and review its components</a:t>
            </a:r>
          </a:p>
          <a:p>
            <a:pPr marL="501650" lvl="1">
              <a:buClr>
                <a:srgbClr val="FF0000"/>
              </a:buClr>
              <a:buFont typeface="Arial" pitchFamily="34" charset="0"/>
              <a:buChar char="•"/>
            </a:pPr>
            <a:r>
              <a:rPr lang="en-US" sz="2800" dirty="0">
                <a:solidFill>
                  <a:srgbClr val="000000"/>
                </a:solidFill>
              </a:rPr>
              <a:t>Browse through database objects using the Object Browser</a:t>
            </a:r>
          </a:p>
          <a:p>
            <a:pPr marL="501650" lvl="1">
              <a:buClr>
                <a:srgbClr val="FF0000"/>
              </a:buClr>
              <a:buFont typeface="Arial" pitchFamily="34" charset="0"/>
              <a:buChar char="•"/>
            </a:pPr>
            <a:r>
              <a:rPr lang="en-US" sz="2800" dirty="0">
                <a:solidFill>
                  <a:srgbClr val="000000"/>
                </a:solidFill>
              </a:rPr>
              <a:t>Create a lookup table</a:t>
            </a:r>
          </a:p>
          <a:p>
            <a:pPr marL="501650" lvl="1">
              <a:buClr>
                <a:srgbClr val="FF0000"/>
              </a:buClr>
              <a:buFont typeface="Arial" pitchFamily="34" charset="0"/>
              <a:buChar char="•"/>
            </a:pPr>
            <a:r>
              <a:rPr lang="en-US" sz="2800" dirty="0">
                <a:solidFill>
                  <a:srgbClr val="000000"/>
                </a:solidFill>
              </a:rPr>
              <a:t>Run SQL commands and SQL scripts</a:t>
            </a:r>
          </a:p>
          <a:p>
            <a:pPr marL="501650" lvl="1">
              <a:buClr>
                <a:srgbClr val="FF0000"/>
              </a:buClr>
              <a:buFont typeface="Arial" pitchFamily="34" charset="0"/>
              <a:buChar char="•"/>
            </a:pPr>
            <a:r>
              <a:rPr lang="en-US" sz="2800" dirty="0">
                <a:solidFill>
                  <a:srgbClr val="000000"/>
                </a:solidFill>
              </a:rPr>
              <a:t>Load and unload data using the Data Workshop utility</a:t>
            </a:r>
          </a:p>
          <a:p>
            <a:pPr marL="501650" lvl="1">
              <a:buClr>
                <a:srgbClr val="FF0000"/>
              </a:buClr>
              <a:buFont typeface="Arial" pitchFamily="34" charset="0"/>
              <a:buChar char="•"/>
            </a:pPr>
            <a:r>
              <a:rPr lang="en-US" sz="2800" dirty="0">
                <a:solidFill>
                  <a:srgbClr val="000000"/>
                </a:solidFill>
              </a:rPr>
              <a:t>Build a SQL query using Query Builder</a:t>
            </a:r>
          </a:p>
          <a:p>
            <a:pPr marL="501650" lvl="1">
              <a:buClr>
                <a:srgbClr val="FF0000"/>
              </a:buClr>
              <a:buFont typeface="Arial" pitchFamily="34" charset="0"/>
              <a:buChar char="•"/>
            </a:pPr>
            <a:r>
              <a:rPr lang="en-US" sz="2800" dirty="0">
                <a:solidFill>
                  <a:srgbClr val="000000"/>
                </a:solidFill>
              </a:rPr>
              <a:t>Generate SQL using Quick SQL</a:t>
            </a:r>
          </a:p>
          <a:p>
            <a:pPr marL="501650" lvl="1">
              <a:buClr>
                <a:srgbClr val="FF0000"/>
              </a:buClr>
              <a:buFont typeface="Arial" pitchFamily="34" charset="0"/>
              <a:buChar char="•"/>
            </a:pPr>
            <a:r>
              <a:rPr lang="en-US" sz="2800" dirty="0">
                <a:solidFill>
                  <a:srgbClr val="000000"/>
                </a:solidFill>
              </a:rPr>
              <a:t>Generate DDL statements</a:t>
            </a:r>
          </a:p>
          <a:p>
            <a:pPr lvl="1">
              <a:buClr>
                <a:schemeClr val="accent1"/>
              </a:buClr>
              <a:buFont typeface="Arial"/>
              <a:buChar char="•"/>
            </a:pPr>
            <a:endParaRPr lang="en-US" dirty="0">
              <a:solidFill>
                <a:schemeClr val="bg1">
                  <a:lumMod val="50000"/>
                </a:schemeClr>
              </a:solidFill>
            </a:endParaRPr>
          </a:p>
          <a:p>
            <a:pPr lvl="1">
              <a:buClr>
                <a:srgbClr val="FF0000"/>
              </a:buClr>
              <a:buFont typeface="Arial" pitchFamily="34" charset="0"/>
              <a:buChar char="•"/>
            </a:pPr>
            <a:endParaRPr lang="en-US" sz="2800" dirty="0">
              <a:solidFill>
                <a:srgbClr val="000000"/>
              </a:solidFill>
            </a:endParaRPr>
          </a:p>
          <a:p>
            <a:pPr lvl="1">
              <a:buClr>
                <a:srgbClr val="FF0000"/>
              </a:buClr>
              <a:buFont typeface="Arial" pitchFamily="34" charset="0"/>
              <a:buChar char="•"/>
            </a:pPr>
            <a:endParaRPr lang="en-US" sz="2800" dirty="0">
              <a:solidFill>
                <a:srgbClr val="000000"/>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extLst>
      <p:ext uri="{BB962C8B-B14F-4D97-AF65-F5344CB8AC3E}">
        <p14:creationId xmlns:p14="http://schemas.microsoft.com/office/powerpoint/2010/main" val="192630183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97695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75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Accessing SQL Workshop</a:t>
            </a:r>
            <a:r>
              <a:rPr kumimoji="0" lang="en-US" sz="3600" b="1" i="0" u="none" strike="noStrike" kern="1200" cap="none" spc="0" normalizeH="0" noProof="0" dirty="0">
                <a:ln>
                  <a:noFill/>
                </a:ln>
                <a:effectLst/>
                <a:uLnTx/>
                <a:uFillTx/>
                <a:latin typeface="+mj-lt"/>
                <a:ea typeface="+mj-ea"/>
                <a:cs typeface="+mj-cs"/>
              </a:rPr>
              <a:t> Components</a:t>
            </a:r>
            <a:endParaRPr kumimoji="0" lang="en-US" sz="3600" b="1" i="0" u="none" strike="noStrike" kern="1200" cap="none" spc="0" normalizeH="0" baseline="0" noProof="0" dirty="0">
              <a:ln>
                <a:noFill/>
              </a:ln>
              <a:effectLst/>
              <a:uLnTx/>
              <a:uFillTx/>
              <a:latin typeface="+mj-lt"/>
              <a:ea typeface="+mj-ea"/>
              <a:cs typeface="+mj-cs"/>
            </a:endParaRPr>
          </a:p>
        </p:txBody>
      </p:sp>
      <p:sp>
        <p:nvSpPr>
          <p:cNvPr id="4" name="TextBox 3"/>
          <p:cNvSpPr txBox="1"/>
          <p:nvPr/>
        </p:nvSpPr>
        <p:spPr>
          <a:xfrm>
            <a:off x="11612880" y="2395728"/>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Oval 144">
            <a:extLst>
              <a:ext uri="{FF2B5EF4-FFF2-40B4-BE49-F238E27FC236}">
                <a16:creationId xmlns:a16="http://schemas.microsoft.com/office/drawing/2014/main" id="{53759876-16D9-5D45-9EDA-AA4E7754C767}"/>
              </a:ext>
            </a:extLst>
          </p:cNvPr>
          <p:cNvSpPr>
            <a:spLocks noChangeArrowheads="1"/>
          </p:cNvSpPr>
          <p:nvPr/>
        </p:nvSpPr>
        <p:spPr bwMode="blackWhite">
          <a:xfrm>
            <a:off x="11115549" y="1070609"/>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9" name="Oval 144">
            <a:extLst>
              <a:ext uri="{FF2B5EF4-FFF2-40B4-BE49-F238E27FC236}">
                <a16:creationId xmlns:a16="http://schemas.microsoft.com/office/drawing/2014/main" id="{E9307C4E-6D67-924F-A4BF-DFF792D1E59A}"/>
              </a:ext>
            </a:extLst>
          </p:cNvPr>
          <p:cNvSpPr>
            <a:spLocks noChangeArrowheads="1"/>
          </p:cNvSpPr>
          <p:nvPr/>
        </p:nvSpPr>
        <p:spPr bwMode="blackWhite">
          <a:xfrm>
            <a:off x="11074042" y="4191000"/>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11" name="Picture 10">
            <a:extLst>
              <a:ext uri="{FF2B5EF4-FFF2-40B4-BE49-F238E27FC236}">
                <a16:creationId xmlns:a16="http://schemas.microsoft.com/office/drawing/2014/main" id="{559955DE-1C34-C342-8B1E-B32748BC46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106" y="3657600"/>
            <a:ext cx="10553877" cy="2539360"/>
          </a:xfrm>
          <a:prstGeom prst="rect">
            <a:avLst/>
          </a:prstGeom>
          <a:ln>
            <a:solidFill>
              <a:schemeClr val="tx1"/>
            </a:solidFill>
          </a:ln>
        </p:spPr>
      </p:pic>
      <p:pic>
        <p:nvPicPr>
          <p:cNvPr id="3" name="Picture 2" descr="A screenshot of a cell phone&#10;&#10;Description automatically generated">
            <a:extLst>
              <a:ext uri="{FF2B5EF4-FFF2-40B4-BE49-F238E27FC236}">
                <a16:creationId xmlns:a16="http://schemas.microsoft.com/office/drawing/2014/main" id="{5E711245-4532-F74B-AFAF-6E0B4C1D5E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05" y="934592"/>
            <a:ext cx="10553877" cy="2616843"/>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5" y="265113"/>
            <a:ext cx="8210550"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Using SQL Workshop</a:t>
            </a:r>
            <a:r>
              <a:rPr kumimoji="0" lang="en-US" sz="3600" b="1" i="0" u="none" strike="noStrike" kern="1200" cap="none" spc="0" normalizeH="0" noProof="0" dirty="0">
                <a:ln>
                  <a:noFill/>
                </a:ln>
                <a:effectLst/>
                <a:uLnTx/>
                <a:uFillTx/>
                <a:latin typeface="+mj-lt"/>
                <a:ea typeface="+mj-ea"/>
                <a:cs typeface="+mj-cs"/>
              </a:rPr>
              <a:t> Components</a:t>
            </a:r>
            <a:endParaRPr kumimoji="0" lang="en-US" sz="3600" b="1" i="0" u="none" strike="noStrike" kern="1200" cap="none" spc="0" normalizeH="0" baseline="0" noProof="0" dirty="0">
              <a:ln>
                <a:noFill/>
              </a:ln>
              <a:effectLst/>
              <a:uLnTx/>
              <a:uFillTx/>
              <a:latin typeface="+mj-lt"/>
              <a:ea typeface="+mj-ea"/>
              <a:cs typeface="+mj-cs"/>
            </a:endParaRPr>
          </a:p>
        </p:txBody>
      </p:sp>
      <p:pic>
        <p:nvPicPr>
          <p:cNvPr id="4" name="Picture 3">
            <a:extLst>
              <a:ext uri="{FF2B5EF4-FFF2-40B4-BE49-F238E27FC236}">
                <a16:creationId xmlns:a16="http://schemas.microsoft.com/office/drawing/2014/main" id="{AD73B87D-BFB9-CE44-8F40-03D96BDD6C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41614" y="1899315"/>
            <a:ext cx="9008875" cy="4475282"/>
          </a:xfrm>
          <a:prstGeom prst="rect">
            <a:avLst/>
          </a:prstGeom>
          <a:ln>
            <a:solidFill>
              <a:srgbClr val="000000"/>
            </a:solidFill>
          </a:ln>
        </p:spPr>
      </p:pic>
      <p:cxnSp>
        <p:nvCxnSpPr>
          <p:cNvPr id="16" name="Curved Connector 15">
            <a:extLst>
              <a:ext uri="{FF2B5EF4-FFF2-40B4-BE49-F238E27FC236}">
                <a16:creationId xmlns:a16="http://schemas.microsoft.com/office/drawing/2014/main" id="{F8D18F32-6A71-E744-A2AF-2A2C875595F2}"/>
              </a:ext>
            </a:extLst>
          </p:cNvPr>
          <p:cNvCxnSpPr>
            <a:cxnSpLocks/>
          </p:cNvCxnSpPr>
          <p:nvPr/>
        </p:nvCxnSpPr>
        <p:spPr>
          <a:xfrm flipV="1">
            <a:off x="2284412" y="2743200"/>
            <a:ext cx="990600" cy="914400"/>
          </a:xfrm>
          <a:prstGeom prst="curvedConnector3">
            <a:avLst>
              <a:gd name="adj1" fmla="val 50000"/>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F6EC9ADD-1BDA-5A43-A569-0FFD443FCC90}"/>
              </a:ext>
            </a:extLst>
          </p:cNvPr>
          <p:cNvCxnSpPr>
            <a:cxnSpLocks/>
          </p:cNvCxnSpPr>
          <p:nvPr/>
        </p:nvCxnSpPr>
        <p:spPr>
          <a:xfrm rot="16200000" flipH="1">
            <a:off x="5172609" y="1348359"/>
            <a:ext cx="1207883" cy="1197446"/>
          </a:xfrm>
          <a:prstGeom prst="curvedConnector3">
            <a:avLst>
              <a:gd name="adj1" fmla="val 50000"/>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1A0BD859-5DBD-914F-B106-AF0BD041D301}"/>
              </a:ext>
            </a:extLst>
          </p:cNvPr>
          <p:cNvCxnSpPr>
            <a:cxnSpLocks/>
          </p:cNvCxnSpPr>
          <p:nvPr/>
        </p:nvCxnSpPr>
        <p:spPr>
          <a:xfrm>
            <a:off x="3275012" y="1393301"/>
            <a:ext cx="1438256" cy="1349900"/>
          </a:xfrm>
          <a:prstGeom prst="curvedConnector3">
            <a:avLst>
              <a:gd name="adj1" fmla="val 50000"/>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A9A9B8F9-95FB-824A-830C-E4F9A503B903}"/>
              </a:ext>
            </a:extLst>
          </p:cNvPr>
          <p:cNvCxnSpPr>
            <a:cxnSpLocks/>
          </p:cNvCxnSpPr>
          <p:nvPr/>
        </p:nvCxnSpPr>
        <p:spPr>
          <a:xfrm rot="5400000">
            <a:off x="7829486" y="1438565"/>
            <a:ext cx="1304073" cy="920843"/>
          </a:xfrm>
          <a:prstGeom prst="curvedConnector3">
            <a:avLst>
              <a:gd name="adj1" fmla="val 50000"/>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838C8547-6DDF-9447-9BAC-4841C1A3F4E2}"/>
              </a:ext>
            </a:extLst>
          </p:cNvPr>
          <p:cNvCxnSpPr>
            <a:cxnSpLocks/>
          </p:cNvCxnSpPr>
          <p:nvPr/>
        </p:nvCxnSpPr>
        <p:spPr>
          <a:xfrm rot="5400000">
            <a:off x="9324615" y="1552537"/>
            <a:ext cx="1129127" cy="867847"/>
          </a:xfrm>
          <a:prstGeom prst="curvedConnector3">
            <a:avLst>
              <a:gd name="adj1" fmla="val 50000"/>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029ABB1-95F4-AC4C-BE67-BB421C9B98BE}"/>
              </a:ext>
            </a:extLst>
          </p:cNvPr>
          <p:cNvSpPr/>
          <p:nvPr/>
        </p:nvSpPr>
        <p:spPr>
          <a:xfrm>
            <a:off x="9455255" y="874658"/>
            <a:ext cx="2590799" cy="590931"/>
          </a:xfrm>
          <a:prstGeom prst="rect">
            <a:avLst/>
          </a:prstGeom>
        </p:spPr>
        <p:txBody>
          <a:bodyPr wrap="square">
            <a:spAutoFit/>
          </a:bodyPr>
          <a:lstStyle/>
          <a:p>
            <a:pPr>
              <a:lnSpc>
                <a:spcPct val="90000"/>
              </a:lnSpc>
            </a:pPr>
            <a:r>
              <a:rPr lang="en-US" b="1" dirty="0">
                <a:solidFill>
                  <a:schemeClr val="accent3"/>
                </a:solidFill>
                <a:ea typeface="Arial" charset="0"/>
                <a:cs typeface="Arial" charset="0"/>
              </a:rPr>
              <a:t>Declaratively specify RESTful services</a:t>
            </a:r>
          </a:p>
        </p:txBody>
      </p:sp>
      <p:sp>
        <p:nvSpPr>
          <p:cNvPr id="38" name="Rectangle 37">
            <a:extLst>
              <a:ext uri="{FF2B5EF4-FFF2-40B4-BE49-F238E27FC236}">
                <a16:creationId xmlns:a16="http://schemas.microsoft.com/office/drawing/2014/main" id="{DCDEEEF1-8A81-A345-B3AE-FC26AF0D73A9}"/>
              </a:ext>
            </a:extLst>
          </p:cNvPr>
          <p:cNvSpPr/>
          <p:nvPr/>
        </p:nvSpPr>
        <p:spPr>
          <a:xfrm>
            <a:off x="6745722" y="999934"/>
            <a:ext cx="2709533" cy="590931"/>
          </a:xfrm>
          <a:prstGeom prst="rect">
            <a:avLst/>
          </a:prstGeom>
        </p:spPr>
        <p:txBody>
          <a:bodyPr wrap="square">
            <a:spAutoFit/>
          </a:bodyPr>
          <a:lstStyle/>
          <a:p>
            <a:pPr>
              <a:lnSpc>
                <a:spcPct val="90000"/>
              </a:lnSpc>
            </a:pPr>
            <a:r>
              <a:rPr lang="en-US" b="1" dirty="0">
                <a:solidFill>
                  <a:schemeClr val="accent3"/>
                </a:solidFill>
                <a:ea typeface="Arial" charset="0"/>
                <a:cs typeface="Arial" charset="0"/>
              </a:rPr>
              <a:t>Load and unload data, generate DDL</a:t>
            </a:r>
          </a:p>
        </p:txBody>
      </p:sp>
      <p:sp>
        <p:nvSpPr>
          <p:cNvPr id="41" name="Rectangle 40">
            <a:extLst>
              <a:ext uri="{FF2B5EF4-FFF2-40B4-BE49-F238E27FC236}">
                <a16:creationId xmlns:a16="http://schemas.microsoft.com/office/drawing/2014/main" id="{2A1459B6-F872-7642-9B61-6EF6F391175C}"/>
              </a:ext>
            </a:extLst>
          </p:cNvPr>
          <p:cNvSpPr/>
          <p:nvPr/>
        </p:nvSpPr>
        <p:spPr>
          <a:xfrm>
            <a:off x="402881" y="3356405"/>
            <a:ext cx="2303278" cy="1089529"/>
          </a:xfrm>
          <a:prstGeom prst="rect">
            <a:avLst/>
          </a:prstGeom>
          <a:noFill/>
        </p:spPr>
        <p:txBody>
          <a:bodyPr wrap="square">
            <a:spAutoFit/>
          </a:bodyPr>
          <a:lstStyle/>
          <a:p>
            <a:pPr>
              <a:lnSpc>
                <a:spcPct val="90000"/>
              </a:lnSpc>
            </a:pPr>
            <a:r>
              <a:rPr lang="en-US" b="1" dirty="0">
                <a:solidFill>
                  <a:schemeClr val="accent3"/>
                </a:solidFill>
                <a:ea typeface="Arial" charset="0"/>
                <a:cs typeface="Arial" charset="0"/>
              </a:rPr>
              <a:t>Create database objects and view database object properties </a:t>
            </a:r>
          </a:p>
        </p:txBody>
      </p:sp>
      <p:sp>
        <p:nvSpPr>
          <p:cNvPr id="47" name="Rectangle 46">
            <a:extLst>
              <a:ext uri="{FF2B5EF4-FFF2-40B4-BE49-F238E27FC236}">
                <a16:creationId xmlns:a16="http://schemas.microsoft.com/office/drawing/2014/main" id="{65E9B05C-35D9-C84C-B8FC-AD60099DB76D}"/>
              </a:ext>
            </a:extLst>
          </p:cNvPr>
          <p:cNvSpPr/>
          <p:nvPr/>
        </p:nvSpPr>
        <p:spPr>
          <a:xfrm>
            <a:off x="1189000" y="1251081"/>
            <a:ext cx="1906163" cy="341632"/>
          </a:xfrm>
          <a:prstGeom prst="rect">
            <a:avLst/>
          </a:prstGeom>
          <a:ln>
            <a:solidFill>
              <a:schemeClr val="bg1"/>
            </a:solidFill>
          </a:ln>
        </p:spPr>
        <p:txBody>
          <a:bodyPr wrap="none">
            <a:spAutoFit/>
          </a:bodyPr>
          <a:lstStyle/>
          <a:p>
            <a:pPr>
              <a:lnSpc>
                <a:spcPct val="90000"/>
              </a:lnSpc>
            </a:pPr>
            <a:r>
              <a:rPr lang="en-US" b="1" dirty="0">
                <a:solidFill>
                  <a:schemeClr val="accent3"/>
                </a:solidFill>
                <a:ea typeface="Arial" charset="0"/>
                <a:cs typeface="Arial" charset="0"/>
              </a:rPr>
              <a:t>Enter and run SQL</a:t>
            </a:r>
          </a:p>
        </p:txBody>
      </p:sp>
      <p:sp>
        <p:nvSpPr>
          <p:cNvPr id="52" name="Rectangle 51">
            <a:extLst>
              <a:ext uri="{FF2B5EF4-FFF2-40B4-BE49-F238E27FC236}">
                <a16:creationId xmlns:a16="http://schemas.microsoft.com/office/drawing/2014/main" id="{1CC246DB-C394-D448-BB8F-558FEEB13D47}"/>
              </a:ext>
            </a:extLst>
          </p:cNvPr>
          <p:cNvSpPr/>
          <p:nvPr/>
        </p:nvSpPr>
        <p:spPr>
          <a:xfrm>
            <a:off x="4054683" y="1051669"/>
            <a:ext cx="2157065" cy="341632"/>
          </a:xfrm>
          <a:prstGeom prst="rect">
            <a:avLst/>
          </a:prstGeom>
        </p:spPr>
        <p:txBody>
          <a:bodyPr wrap="none">
            <a:spAutoFit/>
          </a:bodyPr>
          <a:lstStyle/>
          <a:p>
            <a:pPr>
              <a:lnSpc>
                <a:spcPct val="90000"/>
              </a:lnSpc>
            </a:pPr>
            <a:r>
              <a:rPr lang="en-US" b="1" dirty="0">
                <a:solidFill>
                  <a:schemeClr val="accent3"/>
                </a:solidFill>
                <a:ea typeface="Arial" charset="0"/>
                <a:cs typeface="Arial" charset="0"/>
              </a:rPr>
              <a:t>Store and run scripts</a:t>
            </a:r>
          </a:p>
        </p:txBody>
      </p:sp>
    </p:spTree>
    <p:extLst>
      <p:ext uri="{BB962C8B-B14F-4D97-AF65-F5344CB8AC3E}">
        <p14:creationId xmlns:p14="http://schemas.microsoft.com/office/powerpoint/2010/main" val="41076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Managing Database Objects with Object Browser</a:t>
            </a:r>
          </a:p>
        </p:txBody>
      </p:sp>
      <p:sp>
        <p:nvSpPr>
          <p:cNvPr id="17" name="Rectangle 16"/>
          <p:cNvSpPr/>
          <p:nvPr/>
        </p:nvSpPr>
        <p:spPr>
          <a:xfrm>
            <a:off x="9875376" y="5909321"/>
            <a:ext cx="1277273" cy="369332"/>
          </a:xfrm>
          <a:prstGeom prst="rect">
            <a:avLst/>
          </a:prstGeom>
        </p:spPr>
        <p:txBody>
          <a:bodyPr wrap="none">
            <a:spAutoFit/>
          </a:bodyPr>
          <a:lstStyle/>
          <a:p>
            <a:pPr lvl="0" algn="ctr"/>
            <a:r>
              <a:rPr lang="en-US" b="1" dirty="0">
                <a:solidFill>
                  <a:schemeClr val="accent3"/>
                </a:solidFill>
                <a:ea typeface="Arial" charset="0"/>
                <a:cs typeface="Arial" charset="0"/>
              </a:rPr>
              <a:t>Detail pane</a:t>
            </a:r>
          </a:p>
        </p:txBody>
      </p:sp>
      <p:sp>
        <p:nvSpPr>
          <p:cNvPr id="18" name="Rectangle 17"/>
          <p:cNvSpPr/>
          <p:nvPr/>
        </p:nvSpPr>
        <p:spPr>
          <a:xfrm>
            <a:off x="2602929" y="808589"/>
            <a:ext cx="2320186" cy="369332"/>
          </a:xfrm>
          <a:prstGeom prst="rect">
            <a:avLst/>
          </a:prstGeom>
        </p:spPr>
        <p:txBody>
          <a:bodyPr wrap="none">
            <a:spAutoFit/>
          </a:bodyPr>
          <a:lstStyle/>
          <a:p>
            <a:pPr lvl="0" algn="ctr"/>
            <a:r>
              <a:rPr lang="en-US" b="1" dirty="0">
                <a:solidFill>
                  <a:schemeClr val="accent3"/>
                </a:solidFill>
                <a:ea typeface="Arial" charset="0"/>
                <a:cs typeface="Arial" charset="0"/>
              </a:rPr>
              <a:t>Object  Selection Pane</a:t>
            </a:r>
          </a:p>
        </p:txBody>
      </p:sp>
      <p:pic>
        <p:nvPicPr>
          <p:cNvPr id="10" name="Picture 9" descr="A screenshot of a social media post&#10;&#10;Description automatically generated">
            <a:extLst>
              <a:ext uri="{FF2B5EF4-FFF2-40B4-BE49-F238E27FC236}">
                <a16:creationId xmlns:a16="http://schemas.microsoft.com/office/drawing/2014/main" id="{841CF86E-62BC-D141-95CB-1454AD864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112" y="1224510"/>
            <a:ext cx="10270299" cy="4591633"/>
          </a:xfrm>
          <a:prstGeom prst="rect">
            <a:avLst/>
          </a:prstGeom>
          <a:ln>
            <a:solidFill>
              <a:schemeClr val="tx1"/>
            </a:solidFill>
          </a:ln>
        </p:spPr>
      </p:pic>
      <p:cxnSp>
        <p:nvCxnSpPr>
          <p:cNvPr id="12" name="Curved Connector 11">
            <a:extLst>
              <a:ext uri="{FF2B5EF4-FFF2-40B4-BE49-F238E27FC236}">
                <a16:creationId xmlns:a16="http://schemas.microsoft.com/office/drawing/2014/main" id="{1179AB4D-325F-D845-BC6C-3120DB8A8DB6}"/>
              </a:ext>
            </a:extLst>
          </p:cNvPr>
          <p:cNvCxnSpPr>
            <a:cxnSpLocks/>
          </p:cNvCxnSpPr>
          <p:nvPr/>
        </p:nvCxnSpPr>
        <p:spPr>
          <a:xfrm rot="5400000">
            <a:off x="2058734" y="1107032"/>
            <a:ext cx="1088389" cy="1066798"/>
          </a:xfrm>
          <a:prstGeom prst="curvedConnector3">
            <a:avLst>
              <a:gd name="adj1" fmla="val 50000"/>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C60A029E-7F15-664A-AD7C-591BFBB88A89}"/>
              </a:ext>
            </a:extLst>
          </p:cNvPr>
          <p:cNvCxnSpPr>
            <a:cxnSpLocks/>
          </p:cNvCxnSpPr>
          <p:nvPr/>
        </p:nvCxnSpPr>
        <p:spPr>
          <a:xfrm rot="16200000" flipV="1">
            <a:off x="9332087" y="4788955"/>
            <a:ext cx="1297050" cy="1066799"/>
          </a:xfrm>
          <a:prstGeom prst="curvedConnector3">
            <a:avLst>
              <a:gd name="adj1" fmla="val 50000"/>
            </a:avLst>
          </a:prstGeom>
          <a:ln w="285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64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Database Object</a:t>
            </a:r>
          </a:p>
        </p:txBody>
      </p:sp>
      <p:pic>
        <p:nvPicPr>
          <p:cNvPr id="3" name="Picture 2">
            <a:extLst>
              <a:ext uri="{FF2B5EF4-FFF2-40B4-BE49-F238E27FC236}">
                <a16:creationId xmlns:a16="http://schemas.microsoft.com/office/drawing/2014/main" id="{8C6C3E3B-8DDD-B64A-8E7C-F1CAED998F2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4597" y="787400"/>
            <a:ext cx="2044700" cy="5384800"/>
          </a:xfrm>
          <a:prstGeom prst="rect">
            <a:avLst/>
          </a:prstGeom>
          <a:ln>
            <a:solidFill>
              <a:schemeClr val="tx1"/>
            </a:solidFill>
          </a:ln>
        </p:spPr>
      </p:pic>
      <p:pic>
        <p:nvPicPr>
          <p:cNvPr id="11" name="Picture 10">
            <a:extLst>
              <a:ext uri="{FF2B5EF4-FFF2-40B4-BE49-F238E27FC236}">
                <a16:creationId xmlns:a16="http://schemas.microsoft.com/office/drawing/2014/main" id="{8383CD16-CB83-1C4A-B4AD-8646261DD0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6145" y="705252"/>
            <a:ext cx="8278083" cy="5598197"/>
          </a:xfrm>
          <a:prstGeom prst="rect">
            <a:avLst/>
          </a:prstGeom>
          <a:ln>
            <a:solidFill>
              <a:schemeClr val="tx1"/>
            </a:solidFill>
          </a:ln>
        </p:spPr>
      </p:pic>
      <p:sp>
        <p:nvSpPr>
          <p:cNvPr id="13" name="Oval 144">
            <a:extLst>
              <a:ext uri="{FF2B5EF4-FFF2-40B4-BE49-F238E27FC236}">
                <a16:creationId xmlns:a16="http://schemas.microsoft.com/office/drawing/2014/main" id="{94EBC408-90DE-564F-BEFF-A6FD2A27C169}"/>
              </a:ext>
            </a:extLst>
          </p:cNvPr>
          <p:cNvSpPr>
            <a:spLocks noChangeArrowheads="1"/>
          </p:cNvSpPr>
          <p:nvPr/>
        </p:nvSpPr>
        <p:spPr bwMode="blackWhite">
          <a:xfrm>
            <a:off x="552034" y="732821"/>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4" name="Oval 144">
            <a:extLst>
              <a:ext uri="{FF2B5EF4-FFF2-40B4-BE49-F238E27FC236}">
                <a16:creationId xmlns:a16="http://schemas.microsoft.com/office/drawing/2014/main" id="{8F4D3E72-BD2E-F742-A75C-67AE6B376CA1}"/>
              </a:ext>
            </a:extLst>
          </p:cNvPr>
          <p:cNvSpPr>
            <a:spLocks noChangeArrowheads="1"/>
          </p:cNvSpPr>
          <p:nvPr/>
        </p:nvSpPr>
        <p:spPr bwMode="blackWhite">
          <a:xfrm>
            <a:off x="11271666" y="604837"/>
            <a:ext cx="365125" cy="365125"/>
          </a:xfrm>
          <a:prstGeom prst="ellipse">
            <a:avLst/>
          </a:prstGeom>
          <a:solidFill>
            <a:srgbClr val="00B050"/>
          </a:solidFill>
          <a:ln w="28575">
            <a:solidFill>
              <a:srgbClr val="000000"/>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5"/>
          <p:cNvSpPr txBox="1">
            <a:spLocks noChangeArrowheads="1"/>
          </p:cNvSpPr>
          <p:nvPr/>
        </p:nvSpPr>
        <p:spPr>
          <a:xfrm>
            <a:off x="466724" y="265113"/>
            <a:ext cx="10580687" cy="496887"/>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3600" b="1" i="0" u="none" strike="noStrike" kern="1200" cap="none" spc="0" normalizeH="0" baseline="0" noProof="0" dirty="0">
                <a:ln>
                  <a:noFill/>
                </a:ln>
                <a:effectLst/>
                <a:uLnTx/>
                <a:uFillTx/>
                <a:latin typeface="+mj-lt"/>
                <a:ea typeface="+mj-ea"/>
                <a:cs typeface="+mj-cs"/>
              </a:rPr>
              <a:t>Creating a Lookup Table</a:t>
            </a:r>
          </a:p>
        </p:txBody>
      </p:sp>
      <p:pic>
        <p:nvPicPr>
          <p:cNvPr id="3" name="Picture 2" descr="A screenshot of a cell phone&#10;&#10;Description automatically generated">
            <a:extLst>
              <a:ext uri="{FF2B5EF4-FFF2-40B4-BE49-F238E27FC236}">
                <a16:creationId xmlns:a16="http://schemas.microsoft.com/office/drawing/2014/main" id="{0774ACF6-5CDC-2A40-9B04-BD7783ABC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4" y="762000"/>
            <a:ext cx="11276012" cy="3875485"/>
          </a:xfrm>
          <a:prstGeom prst="rect">
            <a:avLst/>
          </a:prstGeom>
          <a:ln w="25400">
            <a:solidFill>
              <a:srgbClr val="FF0000"/>
            </a:solidFill>
          </a:ln>
        </p:spPr>
      </p:pic>
      <p:pic>
        <p:nvPicPr>
          <p:cNvPr id="7" name="Picture 6" descr="A screenshot of a cell phone&#10;&#10;Description automatically generated">
            <a:extLst>
              <a:ext uri="{FF2B5EF4-FFF2-40B4-BE49-F238E27FC236}">
                <a16:creationId xmlns:a16="http://schemas.microsoft.com/office/drawing/2014/main" id="{EA152829-BA18-0B41-AA06-7A555B7E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19" y="2699742"/>
            <a:ext cx="9463331" cy="3436034"/>
          </a:xfrm>
          <a:prstGeom prst="rect">
            <a:avLst/>
          </a:prstGeom>
          <a:ln w="25400">
            <a:solidFill>
              <a:srgbClr val="FF0000"/>
            </a:solidFill>
          </a:ln>
        </p:spPr>
      </p:pic>
      <p:sp>
        <p:nvSpPr>
          <p:cNvPr id="15" name="Rectangle 14">
            <a:extLst>
              <a:ext uri="{FF2B5EF4-FFF2-40B4-BE49-F238E27FC236}">
                <a16:creationId xmlns:a16="http://schemas.microsoft.com/office/drawing/2014/main" id="{49069368-8A6E-A040-84FF-0CA7AC07DF46}"/>
              </a:ext>
            </a:extLst>
          </p:cNvPr>
          <p:cNvSpPr/>
          <p:nvPr/>
        </p:nvSpPr>
        <p:spPr>
          <a:xfrm>
            <a:off x="6591630" y="3445565"/>
            <a:ext cx="3823813" cy="646331"/>
          </a:xfrm>
          <a:prstGeom prst="rect">
            <a:avLst/>
          </a:prstGeom>
        </p:spPr>
        <p:txBody>
          <a:bodyPr wrap="square">
            <a:spAutoFit/>
          </a:bodyPr>
          <a:lstStyle/>
          <a:p>
            <a:pPr lvl="0"/>
            <a:r>
              <a:rPr lang="en-US" b="1" dirty="0">
                <a:solidFill>
                  <a:schemeClr val="accent3"/>
                </a:solidFill>
                <a:ea typeface="Arial" charset="0"/>
                <a:cs typeface="Arial" charset="0"/>
              </a:rPr>
              <a:t>STATUS column is extracted from EBA_DEMO_IR_PROJECTS table</a:t>
            </a:r>
          </a:p>
        </p:txBody>
      </p:sp>
      <p:sp>
        <p:nvSpPr>
          <p:cNvPr id="16" name="Shape 174">
            <a:extLst>
              <a:ext uri="{FF2B5EF4-FFF2-40B4-BE49-F238E27FC236}">
                <a16:creationId xmlns:a16="http://schemas.microsoft.com/office/drawing/2014/main" id="{E69A4289-3D03-D543-A2BA-EC569F1E1461}"/>
              </a:ext>
            </a:extLst>
          </p:cNvPr>
          <p:cNvSpPr/>
          <p:nvPr/>
        </p:nvSpPr>
        <p:spPr>
          <a:xfrm rot="5400000" flipH="1" flipV="1">
            <a:off x="11000054" y="5033537"/>
            <a:ext cx="792103" cy="0"/>
          </a:xfrm>
          <a:prstGeom prst="line">
            <a:avLst/>
          </a:prstGeom>
          <a:ln w="38100">
            <a:solidFill>
              <a:srgbClr val="FF0000"/>
            </a:solidFill>
            <a:prstDash val="sysDash"/>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7" name="Shape 174">
            <a:extLst>
              <a:ext uri="{FF2B5EF4-FFF2-40B4-BE49-F238E27FC236}">
                <a16:creationId xmlns:a16="http://schemas.microsoft.com/office/drawing/2014/main" id="{9D7550DC-88F9-FB4C-9518-E5A0B8B3F35C}"/>
              </a:ext>
            </a:extLst>
          </p:cNvPr>
          <p:cNvSpPr/>
          <p:nvPr/>
        </p:nvSpPr>
        <p:spPr>
          <a:xfrm rot="5400000" flipH="1">
            <a:off x="9316758" y="3350243"/>
            <a:ext cx="2" cy="4158694"/>
          </a:xfrm>
          <a:prstGeom prst="line">
            <a:avLst/>
          </a:prstGeom>
          <a:ln w="38100">
            <a:solidFill>
              <a:srgbClr val="FF0000"/>
            </a:solidFill>
            <a:prstDash val="sysDash"/>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cxnSp>
        <p:nvCxnSpPr>
          <p:cNvPr id="20" name="Curved Connector 19">
            <a:extLst>
              <a:ext uri="{FF2B5EF4-FFF2-40B4-BE49-F238E27FC236}">
                <a16:creationId xmlns:a16="http://schemas.microsoft.com/office/drawing/2014/main" id="{49C95444-AF2C-6D47-9B07-88EC61CB35B1}"/>
              </a:ext>
            </a:extLst>
          </p:cNvPr>
          <p:cNvCxnSpPr>
            <a:cxnSpLocks/>
          </p:cNvCxnSpPr>
          <p:nvPr/>
        </p:nvCxnSpPr>
        <p:spPr>
          <a:xfrm rot="10800000">
            <a:off x="10260413" y="5637373"/>
            <a:ext cx="407819" cy="406587"/>
          </a:xfrm>
          <a:prstGeom prst="curvedConnector3">
            <a:avLst>
              <a:gd name="adj1" fmla="val 50000"/>
            </a:avLst>
          </a:prstGeom>
          <a:ln w="3492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265257C-BD3F-8E42-A070-242B961B2421}"/>
              </a:ext>
            </a:extLst>
          </p:cNvPr>
          <p:cNvSpPr/>
          <p:nvPr/>
        </p:nvSpPr>
        <p:spPr>
          <a:xfrm>
            <a:off x="10389882" y="5882411"/>
            <a:ext cx="1893574" cy="369332"/>
          </a:xfrm>
          <a:prstGeom prst="rect">
            <a:avLst/>
          </a:prstGeom>
        </p:spPr>
        <p:txBody>
          <a:bodyPr wrap="square">
            <a:spAutoFit/>
          </a:bodyPr>
          <a:lstStyle/>
          <a:p>
            <a:pPr lvl="0" algn="ctr"/>
            <a:r>
              <a:rPr lang="en-US" b="1" dirty="0">
                <a:solidFill>
                  <a:schemeClr val="accent3"/>
                </a:solidFill>
                <a:ea typeface="Arial" charset="0"/>
                <a:cs typeface="Arial" charset="0"/>
              </a:rPr>
              <a:t>Lookup table</a:t>
            </a:r>
          </a:p>
        </p:txBody>
      </p:sp>
    </p:spTree>
    <p:extLst>
      <p:ext uri="{BB962C8B-B14F-4D97-AF65-F5344CB8AC3E}">
        <p14:creationId xmlns:p14="http://schemas.microsoft.com/office/powerpoint/2010/main" val="136456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15181</TotalTime>
  <Words>6211</Words>
  <Application>Microsoft Macintosh PowerPoint</Application>
  <PresentationFormat>Custom</PresentationFormat>
  <Paragraphs>446</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Courier New</vt:lpstr>
      <vt:lpstr>Times New Roman</vt:lpstr>
      <vt:lpstr>Wingdings</vt:lpstr>
      <vt:lpstr>Oracle_16x9_2014_521</vt:lpstr>
      <vt:lpstr>PowerPoint Presentation</vt:lpstr>
      <vt:lpstr>Unit 2: Using SQL Workshop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739</cp:revision>
  <dcterms:created xsi:type="dcterms:W3CDTF">2014-06-19T18:11:18Z</dcterms:created>
  <dcterms:modified xsi:type="dcterms:W3CDTF">2020-01-14T12:30:25Z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